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68"/>
  </p:notesMasterIdLst>
  <p:sldIdLst>
    <p:sldId id="256" r:id="rId2"/>
    <p:sldId id="293" r:id="rId3"/>
    <p:sldId id="257" r:id="rId4"/>
    <p:sldId id="258" r:id="rId5"/>
    <p:sldId id="261" r:id="rId6"/>
    <p:sldId id="289" r:id="rId7"/>
    <p:sldId id="259" r:id="rId8"/>
    <p:sldId id="260" r:id="rId9"/>
    <p:sldId id="264" r:id="rId10"/>
    <p:sldId id="290" r:id="rId11"/>
    <p:sldId id="388" r:id="rId12"/>
    <p:sldId id="265" r:id="rId13"/>
    <p:sldId id="266" r:id="rId14"/>
    <p:sldId id="267" r:id="rId15"/>
    <p:sldId id="268" r:id="rId16"/>
    <p:sldId id="269" r:id="rId17"/>
    <p:sldId id="291" r:id="rId18"/>
    <p:sldId id="270" r:id="rId19"/>
    <p:sldId id="292" r:id="rId20"/>
    <p:sldId id="294" r:id="rId21"/>
    <p:sldId id="331" r:id="rId22"/>
    <p:sldId id="363" r:id="rId23"/>
    <p:sldId id="299" r:id="rId24"/>
    <p:sldId id="370" r:id="rId25"/>
    <p:sldId id="297" r:id="rId26"/>
    <p:sldId id="308" r:id="rId27"/>
    <p:sldId id="295" r:id="rId28"/>
    <p:sldId id="296" r:id="rId29"/>
    <p:sldId id="300" r:id="rId30"/>
    <p:sldId id="301" r:id="rId31"/>
    <p:sldId id="302" r:id="rId32"/>
    <p:sldId id="303" r:id="rId33"/>
    <p:sldId id="305" r:id="rId34"/>
    <p:sldId id="306" r:id="rId35"/>
    <p:sldId id="316" r:id="rId36"/>
    <p:sldId id="373" r:id="rId37"/>
    <p:sldId id="374" r:id="rId38"/>
    <p:sldId id="375" r:id="rId39"/>
    <p:sldId id="376" r:id="rId40"/>
    <p:sldId id="377" r:id="rId41"/>
    <p:sldId id="379" r:id="rId42"/>
    <p:sldId id="275" r:id="rId43"/>
    <p:sldId id="380" r:id="rId44"/>
    <p:sldId id="381" r:id="rId45"/>
    <p:sldId id="382" r:id="rId46"/>
    <p:sldId id="383" r:id="rId47"/>
    <p:sldId id="384" r:id="rId48"/>
    <p:sldId id="385" r:id="rId49"/>
    <p:sldId id="386" r:id="rId50"/>
    <p:sldId id="276" r:id="rId51"/>
    <p:sldId id="340" r:id="rId52"/>
    <p:sldId id="387" r:id="rId53"/>
    <p:sldId id="309" r:id="rId54"/>
    <p:sldId id="277" r:id="rId55"/>
    <p:sldId id="279" r:id="rId56"/>
    <p:sldId id="365" r:id="rId57"/>
    <p:sldId id="372" r:id="rId58"/>
    <p:sldId id="282" r:id="rId59"/>
    <p:sldId id="368" r:id="rId60"/>
    <p:sldId id="369" r:id="rId61"/>
    <p:sldId id="283" r:id="rId62"/>
    <p:sldId id="285" r:id="rId63"/>
    <p:sldId id="286" r:id="rId64"/>
    <p:sldId id="332" r:id="rId65"/>
    <p:sldId id="330" r:id="rId66"/>
    <p:sldId id="371"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6357" autoAdjust="0"/>
  </p:normalViewPr>
  <p:slideViewPr>
    <p:cSldViewPr snapToGrid="0">
      <p:cViewPr>
        <p:scale>
          <a:sx n="98" d="100"/>
          <a:sy n="98" d="100"/>
        </p:scale>
        <p:origin x="1044" y="4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image" Target="../media/image5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image" Target="../media/image5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5DF2C42-C85C-4235-A79C-3DDEE7F6B633}" type="doc">
      <dgm:prSet loTypeId="urn:microsoft.com/office/officeart/2016/7/layout/RepeatingBendingProcessNew" loCatId="process" qsTypeId="urn:microsoft.com/office/officeart/2005/8/quickstyle/simple4" qsCatId="simple" csTypeId="urn:microsoft.com/office/officeart/2005/8/colors/accent1_2" csCatId="accent1" phldr="1"/>
      <dgm:spPr/>
      <dgm:t>
        <a:bodyPr/>
        <a:lstStyle/>
        <a:p>
          <a:endParaRPr lang="en-US"/>
        </a:p>
      </dgm:t>
    </dgm:pt>
    <dgm:pt modelId="{24069AB8-049A-436B-954A-7404AE09465B}">
      <dgm:prSet/>
      <dgm:spPr/>
      <dgm:t>
        <a:bodyPr/>
        <a:lstStyle/>
        <a:p>
          <a:r>
            <a:rPr lang="en-US" dirty="0">
              <a:solidFill>
                <a:schemeClr val="bg1"/>
              </a:solidFill>
            </a:rPr>
            <a:t>Students who lived outside the SBCUSD boundaries</a:t>
          </a:r>
        </a:p>
      </dgm:t>
    </dgm:pt>
    <dgm:pt modelId="{944E6F62-40E1-40DC-AAD0-3F6B349CE500}" type="parTrans" cxnId="{0BF4F051-277E-45C5-974E-268803CA7527}">
      <dgm:prSet/>
      <dgm:spPr/>
      <dgm:t>
        <a:bodyPr/>
        <a:lstStyle/>
        <a:p>
          <a:endParaRPr lang="en-US"/>
        </a:p>
      </dgm:t>
    </dgm:pt>
    <dgm:pt modelId="{BE04DF24-FAAD-4DBD-B7EF-774E5C83F413}" type="sibTrans" cxnId="{0BF4F051-277E-45C5-974E-268803CA7527}">
      <dgm:prSet/>
      <dgm:spPr/>
      <dgm:t>
        <a:bodyPr/>
        <a:lstStyle/>
        <a:p>
          <a:endParaRPr lang="en-US"/>
        </a:p>
      </dgm:t>
    </dgm:pt>
    <dgm:pt modelId="{3231476C-B599-466B-9E52-36887AB39F3C}">
      <dgm:prSet/>
      <dgm:spPr/>
      <dgm:t>
        <a:bodyPr/>
        <a:lstStyle/>
        <a:p>
          <a:r>
            <a:rPr lang="en-US" dirty="0">
              <a:solidFill>
                <a:schemeClr val="bg1"/>
              </a:solidFill>
            </a:rPr>
            <a:t>Inside SBCUSD boundary had increased poverty </a:t>
          </a:r>
        </a:p>
      </dgm:t>
    </dgm:pt>
    <dgm:pt modelId="{A18EFA80-0AAC-47CD-A6F0-6D93E195B8AA}" type="parTrans" cxnId="{EFDE6D31-CCEA-449C-9B43-DB1A3604514B}">
      <dgm:prSet/>
      <dgm:spPr/>
      <dgm:t>
        <a:bodyPr/>
        <a:lstStyle/>
        <a:p>
          <a:endParaRPr lang="en-US"/>
        </a:p>
      </dgm:t>
    </dgm:pt>
    <dgm:pt modelId="{CFA8C3E0-1C30-4E0C-AB76-1FDB27AB09F6}" type="sibTrans" cxnId="{EFDE6D31-CCEA-449C-9B43-DB1A3604514B}">
      <dgm:prSet/>
      <dgm:spPr/>
      <dgm:t>
        <a:bodyPr/>
        <a:lstStyle/>
        <a:p>
          <a:endParaRPr lang="en-US"/>
        </a:p>
      </dgm:t>
    </dgm:pt>
    <dgm:pt modelId="{1976F46E-3EC4-4DFE-9889-C488A24C51C1}">
      <dgm:prSet/>
      <dgm:spPr/>
      <dgm:t>
        <a:bodyPr/>
        <a:lstStyle/>
        <a:p>
          <a:r>
            <a:rPr lang="en-US" dirty="0">
              <a:solidFill>
                <a:schemeClr val="bg1"/>
              </a:solidFill>
            </a:rPr>
            <a:t>Students with better access to healthy foods. </a:t>
          </a:r>
        </a:p>
      </dgm:t>
    </dgm:pt>
    <dgm:pt modelId="{8DCEE35C-17B4-4BB1-BA5D-85DC3AC9C63D}" type="parTrans" cxnId="{5DAF0FAA-B90E-4CFF-A590-ACF911304D39}">
      <dgm:prSet/>
      <dgm:spPr/>
      <dgm:t>
        <a:bodyPr/>
        <a:lstStyle/>
        <a:p>
          <a:endParaRPr lang="en-US"/>
        </a:p>
      </dgm:t>
    </dgm:pt>
    <dgm:pt modelId="{ADC69B2D-C2FA-4C22-A799-77A26237D63F}" type="sibTrans" cxnId="{5DAF0FAA-B90E-4CFF-A590-ACF911304D39}">
      <dgm:prSet/>
      <dgm:spPr/>
      <dgm:t>
        <a:bodyPr/>
        <a:lstStyle/>
        <a:p>
          <a:endParaRPr lang="en-US"/>
        </a:p>
      </dgm:t>
    </dgm:pt>
    <dgm:pt modelId="{D1C27DC4-7498-490A-BD1F-586FDAF186B5}">
      <dgm:prSet/>
      <dgm:spPr/>
      <dgm:t>
        <a:bodyPr/>
        <a:lstStyle/>
        <a:p>
          <a:r>
            <a:rPr lang="en-US" dirty="0">
              <a:solidFill>
                <a:schemeClr val="bg1"/>
              </a:solidFill>
            </a:rPr>
            <a:t>USA National Average crime rate in student living zip code area</a:t>
          </a:r>
          <a:endParaRPr lang="en-US" dirty="0"/>
        </a:p>
      </dgm:t>
    </dgm:pt>
    <dgm:pt modelId="{35E8F5E5-948B-4BC4-AC9E-526CC690E971}" type="parTrans" cxnId="{8A98958E-8F0B-409C-9165-3E050F3C74A3}">
      <dgm:prSet/>
      <dgm:spPr/>
      <dgm:t>
        <a:bodyPr/>
        <a:lstStyle/>
        <a:p>
          <a:endParaRPr lang="en-US"/>
        </a:p>
      </dgm:t>
    </dgm:pt>
    <dgm:pt modelId="{6AFAC4B1-F16A-4D04-8D46-B94D981003AD}" type="sibTrans" cxnId="{8A98958E-8F0B-409C-9165-3E050F3C74A3}">
      <dgm:prSet/>
      <dgm:spPr/>
      <dgm:t>
        <a:bodyPr/>
        <a:lstStyle/>
        <a:p>
          <a:endParaRPr lang="en-US"/>
        </a:p>
      </dgm:t>
    </dgm:pt>
    <dgm:pt modelId="{6B2CD17E-871C-4E3F-9506-11763BDD1D58}">
      <dgm:prSet/>
      <dgm:spPr/>
      <dgm:t>
        <a:bodyPr/>
        <a:lstStyle/>
        <a:p>
          <a:r>
            <a:rPr lang="en-US" dirty="0">
              <a:solidFill>
                <a:schemeClr val="bg1"/>
              </a:solidFill>
            </a:rPr>
            <a:t>Students who are living outside the boundary are receiving more support</a:t>
          </a:r>
        </a:p>
      </dgm:t>
    </dgm:pt>
    <dgm:pt modelId="{605756B0-3866-45F5-8A57-D1C4B838982C}" type="parTrans" cxnId="{C572BE11-076D-4278-B50D-554F1FBAA9FF}">
      <dgm:prSet/>
      <dgm:spPr/>
      <dgm:t>
        <a:bodyPr/>
        <a:lstStyle/>
        <a:p>
          <a:endParaRPr lang="en-US"/>
        </a:p>
      </dgm:t>
    </dgm:pt>
    <dgm:pt modelId="{7F59D418-8DA6-4F7B-964A-5E95BEB5EF30}" type="sibTrans" cxnId="{C572BE11-076D-4278-B50D-554F1FBAA9FF}">
      <dgm:prSet/>
      <dgm:spPr/>
      <dgm:t>
        <a:bodyPr/>
        <a:lstStyle/>
        <a:p>
          <a:endParaRPr lang="en-US"/>
        </a:p>
      </dgm:t>
    </dgm:pt>
    <dgm:pt modelId="{E9C3BEBE-BAD1-439C-9880-0DC88D4C28C7}">
      <dgm:prSet/>
      <dgm:spPr/>
      <dgm:t>
        <a:bodyPr/>
        <a:lstStyle/>
        <a:p>
          <a:r>
            <a:rPr lang="en-US" dirty="0">
              <a:solidFill>
                <a:schemeClr val="bg1"/>
              </a:solidFill>
            </a:rPr>
            <a:t>Inadequate sample size of students that live outside the boundary to make a conclusion.</a:t>
          </a:r>
        </a:p>
      </dgm:t>
    </dgm:pt>
    <dgm:pt modelId="{C56EBB4D-9929-4B80-8A54-3582B7EEA04D}" type="parTrans" cxnId="{2FA59243-24B8-466E-AC34-C5FCE60E97F8}">
      <dgm:prSet/>
      <dgm:spPr/>
      <dgm:t>
        <a:bodyPr/>
        <a:lstStyle/>
        <a:p>
          <a:endParaRPr lang="en-US"/>
        </a:p>
      </dgm:t>
    </dgm:pt>
    <dgm:pt modelId="{22E4006F-8FAB-4742-992C-7F75B5E55C43}" type="sibTrans" cxnId="{2FA59243-24B8-466E-AC34-C5FCE60E97F8}">
      <dgm:prSet/>
      <dgm:spPr/>
      <dgm:t>
        <a:bodyPr/>
        <a:lstStyle/>
        <a:p>
          <a:endParaRPr lang="en-US"/>
        </a:p>
      </dgm:t>
    </dgm:pt>
    <dgm:pt modelId="{A03D706B-2C3A-4208-AA1B-B30CC83F9334}" type="pres">
      <dgm:prSet presAssocID="{E5DF2C42-C85C-4235-A79C-3DDEE7F6B633}" presName="Name0" presStyleCnt="0">
        <dgm:presLayoutVars>
          <dgm:dir/>
          <dgm:resizeHandles val="exact"/>
        </dgm:presLayoutVars>
      </dgm:prSet>
      <dgm:spPr/>
    </dgm:pt>
    <dgm:pt modelId="{E487C6B3-E5D8-418D-B4DC-BCD8C68EE543}" type="pres">
      <dgm:prSet presAssocID="{24069AB8-049A-436B-954A-7404AE09465B}" presName="node" presStyleLbl="node1" presStyleIdx="0" presStyleCnt="6">
        <dgm:presLayoutVars>
          <dgm:bulletEnabled val="1"/>
        </dgm:presLayoutVars>
      </dgm:prSet>
      <dgm:spPr/>
    </dgm:pt>
    <dgm:pt modelId="{0BC9A3BF-38AF-4BC3-875A-9450596FF974}" type="pres">
      <dgm:prSet presAssocID="{BE04DF24-FAAD-4DBD-B7EF-774E5C83F413}" presName="sibTrans" presStyleLbl="sibTrans1D1" presStyleIdx="0" presStyleCnt="5"/>
      <dgm:spPr/>
    </dgm:pt>
    <dgm:pt modelId="{6B67979C-8EE4-4D6A-938E-26462242203A}" type="pres">
      <dgm:prSet presAssocID="{BE04DF24-FAAD-4DBD-B7EF-774E5C83F413}" presName="connectorText" presStyleLbl="sibTrans1D1" presStyleIdx="0" presStyleCnt="5"/>
      <dgm:spPr/>
    </dgm:pt>
    <dgm:pt modelId="{6F3605B7-2D48-4C8E-B0BD-D7E196B7DE2F}" type="pres">
      <dgm:prSet presAssocID="{3231476C-B599-466B-9E52-36887AB39F3C}" presName="node" presStyleLbl="node1" presStyleIdx="1" presStyleCnt="6">
        <dgm:presLayoutVars>
          <dgm:bulletEnabled val="1"/>
        </dgm:presLayoutVars>
      </dgm:prSet>
      <dgm:spPr/>
    </dgm:pt>
    <dgm:pt modelId="{D472F198-B80C-422B-9415-066F151BE705}" type="pres">
      <dgm:prSet presAssocID="{CFA8C3E0-1C30-4E0C-AB76-1FDB27AB09F6}" presName="sibTrans" presStyleLbl="sibTrans1D1" presStyleIdx="1" presStyleCnt="5"/>
      <dgm:spPr/>
    </dgm:pt>
    <dgm:pt modelId="{EC6FADA4-1163-44B0-96E5-DA3FB8E7075A}" type="pres">
      <dgm:prSet presAssocID="{CFA8C3E0-1C30-4E0C-AB76-1FDB27AB09F6}" presName="connectorText" presStyleLbl="sibTrans1D1" presStyleIdx="1" presStyleCnt="5"/>
      <dgm:spPr/>
    </dgm:pt>
    <dgm:pt modelId="{7F1CF88C-1704-4C51-BCDB-37E2D8BB29E2}" type="pres">
      <dgm:prSet presAssocID="{1976F46E-3EC4-4DFE-9889-C488A24C51C1}" presName="node" presStyleLbl="node1" presStyleIdx="2" presStyleCnt="6">
        <dgm:presLayoutVars>
          <dgm:bulletEnabled val="1"/>
        </dgm:presLayoutVars>
      </dgm:prSet>
      <dgm:spPr/>
    </dgm:pt>
    <dgm:pt modelId="{69ECD48E-9990-4AB3-A58F-3B15936ED78A}" type="pres">
      <dgm:prSet presAssocID="{ADC69B2D-C2FA-4C22-A799-77A26237D63F}" presName="sibTrans" presStyleLbl="sibTrans1D1" presStyleIdx="2" presStyleCnt="5"/>
      <dgm:spPr/>
    </dgm:pt>
    <dgm:pt modelId="{2400FA3B-F6AA-4CCB-ADFB-021A70342DA3}" type="pres">
      <dgm:prSet presAssocID="{ADC69B2D-C2FA-4C22-A799-77A26237D63F}" presName="connectorText" presStyleLbl="sibTrans1D1" presStyleIdx="2" presStyleCnt="5"/>
      <dgm:spPr/>
    </dgm:pt>
    <dgm:pt modelId="{F1EE86FA-82A2-4735-88D2-FA70BE24BB0C}" type="pres">
      <dgm:prSet presAssocID="{D1C27DC4-7498-490A-BD1F-586FDAF186B5}" presName="node" presStyleLbl="node1" presStyleIdx="3" presStyleCnt="6">
        <dgm:presLayoutVars>
          <dgm:bulletEnabled val="1"/>
        </dgm:presLayoutVars>
      </dgm:prSet>
      <dgm:spPr/>
    </dgm:pt>
    <dgm:pt modelId="{93188DAE-65CF-428C-988E-FA34E1DDECBE}" type="pres">
      <dgm:prSet presAssocID="{6AFAC4B1-F16A-4D04-8D46-B94D981003AD}" presName="sibTrans" presStyleLbl="sibTrans1D1" presStyleIdx="3" presStyleCnt="5"/>
      <dgm:spPr/>
    </dgm:pt>
    <dgm:pt modelId="{7CC2A76F-B1DC-4A08-AB98-11EF2E2280BE}" type="pres">
      <dgm:prSet presAssocID="{6AFAC4B1-F16A-4D04-8D46-B94D981003AD}" presName="connectorText" presStyleLbl="sibTrans1D1" presStyleIdx="3" presStyleCnt="5"/>
      <dgm:spPr/>
    </dgm:pt>
    <dgm:pt modelId="{59118D53-AD40-4B89-9346-A9074D07A0F1}" type="pres">
      <dgm:prSet presAssocID="{6B2CD17E-871C-4E3F-9506-11763BDD1D58}" presName="node" presStyleLbl="node1" presStyleIdx="4" presStyleCnt="6">
        <dgm:presLayoutVars>
          <dgm:bulletEnabled val="1"/>
        </dgm:presLayoutVars>
      </dgm:prSet>
      <dgm:spPr/>
    </dgm:pt>
    <dgm:pt modelId="{F64B27FC-24FD-4A13-B706-3136E648531C}" type="pres">
      <dgm:prSet presAssocID="{7F59D418-8DA6-4F7B-964A-5E95BEB5EF30}" presName="sibTrans" presStyleLbl="sibTrans1D1" presStyleIdx="4" presStyleCnt="5"/>
      <dgm:spPr/>
    </dgm:pt>
    <dgm:pt modelId="{266381BF-4CD3-4130-B55A-C71177A438B6}" type="pres">
      <dgm:prSet presAssocID="{7F59D418-8DA6-4F7B-964A-5E95BEB5EF30}" presName="connectorText" presStyleLbl="sibTrans1D1" presStyleIdx="4" presStyleCnt="5"/>
      <dgm:spPr/>
    </dgm:pt>
    <dgm:pt modelId="{CEE31398-1EDB-4BCE-9457-E45E4D9BD757}" type="pres">
      <dgm:prSet presAssocID="{E9C3BEBE-BAD1-439C-9880-0DC88D4C28C7}" presName="node" presStyleLbl="node1" presStyleIdx="5" presStyleCnt="6">
        <dgm:presLayoutVars>
          <dgm:bulletEnabled val="1"/>
        </dgm:presLayoutVars>
      </dgm:prSet>
      <dgm:spPr/>
    </dgm:pt>
  </dgm:ptLst>
  <dgm:cxnLst>
    <dgm:cxn modelId="{582C7E0D-D315-4F01-98FE-C71C226C0A26}" type="presOf" srcId="{1976F46E-3EC4-4DFE-9889-C488A24C51C1}" destId="{7F1CF88C-1704-4C51-BCDB-37E2D8BB29E2}" srcOrd="0" destOrd="0" presId="urn:microsoft.com/office/officeart/2016/7/layout/RepeatingBendingProcessNew"/>
    <dgm:cxn modelId="{C572BE11-076D-4278-B50D-554F1FBAA9FF}" srcId="{E5DF2C42-C85C-4235-A79C-3DDEE7F6B633}" destId="{6B2CD17E-871C-4E3F-9506-11763BDD1D58}" srcOrd="4" destOrd="0" parTransId="{605756B0-3866-45F5-8A57-D1C4B838982C}" sibTransId="{7F59D418-8DA6-4F7B-964A-5E95BEB5EF30}"/>
    <dgm:cxn modelId="{95157F2A-408A-45AA-9751-5F36CF56FA6C}" type="presOf" srcId="{D1C27DC4-7498-490A-BD1F-586FDAF186B5}" destId="{F1EE86FA-82A2-4735-88D2-FA70BE24BB0C}" srcOrd="0" destOrd="0" presId="urn:microsoft.com/office/officeart/2016/7/layout/RepeatingBendingProcessNew"/>
    <dgm:cxn modelId="{EFDE6D31-CCEA-449C-9B43-DB1A3604514B}" srcId="{E5DF2C42-C85C-4235-A79C-3DDEE7F6B633}" destId="{3231476C-B599-466B-9E52-36887AB39F3C}" srcOrd="1" destOrd="0" parTransId="{A18EFA80-0AAC-47CD-A6F0-6D93E195B8AA}" sibTransId="{CFA8C3E0-1C30-4E0C-AB76-1FDB27AB09F6}"/>
    <dgm:cxn modelId="{8604813D-93BE-43AC-8AEC-C12EC3C07A61}" type="presOf" srcId="{7F59D418-8DA6-4F7B-964A-5E95BEB5EF30}" destId="{F64B27FC-24FD-4A13-B706-3136E648531C}" srcOrd="0" destOrd="0" presId="urn:microsoft.com/office/officeart/2016/7/layout/RepeatingBendingProcessNew"/>
    <dgm:cxn modelId="{41E4EB5C-8A8F-495C-95AC-1D4D96E5ED9D}" type="presOf" srcId="{24069AB8-049A-436B-954A-7404AE09465B}" destId="{E487C6B3-E5D8-418D-B4DC-BCD8C68EE543}" srcOrd="0" destOrd="0" presId="urn:microsoft.com/office/officeart/2016/7/layout/RepeatingBendingProcessNew"/>
    <dgm:cxn modelId="{2FA59243-24B8-466E-AC34-C5FCE60E97F8}" srcId="{E5DF2C42-C85C-4235-A79C-3DDEE7F6B633}" destId="{E9C3BEBE-BAD1-439C-9880-0DC88D4C28C7}" srcOrd="5" destOrd="0" parTransId="{C56EBB4D-9929-4B80-8A54-3582B7EEA04D}" sibTransId="{22E4006F-8FAB-4742-992C-7F75B5E55C43}"/>
    <dgm:cxn modelId="{172AD863-EFC7-4BE3-A27C-BBCDF4AAA75A}" type="presOf" srcId="{E5DF2C42-C85C-4235-A79C-3DDEE7F6B633}" destId="{A03D706B-2C3A-4208-AA1B-B30CC83F9334}" srcOrd="0" destOrd="0" presId="urn:microsoft.com/office/officeart/2016/7/layout/RepeatingBendingProcessNew"/>
    <dgm:cxn modelId="{CB3EF170-CDF9-4940-A120-2C713DD41805}" type="presOf" srcId="{6AFAC4B1-F16A-4D04-8D46-B94D981003AD}" destId="{7CC2A76F-B1DC-4A08-AB98-11EF2E2280BE}" srcOrd="1" destOrd="0" presId="urn:microsoft.com/office/officeart/2016/7/layout/RepeatingBendingProcessNew"/>
    <dgm:cxn modelId="{0BF4F051-277E-45C5-974E-268803CA7527}" srcId="{E5DF2C42-C85C-4235-A79C-3DDEE7F6B633}" destId="{24069AB8-049A-436B-954A-7404AE09465B}" srcOrd="0" destOrd="0" parTransId="{944E6F62-40E1-40DC-AAD0-3F6B349CE500}" sibTransId="{BE04DF24-FAAD-4DBD-B7EF-774E5C83F413}"/>
    <dgm:cxn modelId="{E1BC2E85-CFDB-4F44-B8F3-7F931F2AAFDB}" type="presOf" srcId="{BE04DF24-FAAD-4DBD-B7EF-774E5C83F413}" destId="{0BC9A3BF-38AF-4BC3-875A-9450596FF974}" srcOrd="0" destOrd="0" presId="urn:microsoft.com/office/officeart/2016/7/layout/RepeatingBendingProcessNew"/>
    <dgm:cxn modelId="{8A98958E-8F0B-409C-9165-3E050F3C74A3}" srcId="{E5DF2C42-C85C-4235-A79C-3DDEE7F6B633}" destId="{D1C27DC4-7498-490A-BD1F-586FDAF186B5}" srcOrd="3" destOrd="0" parTransId="{35E8F5E5-948B-4BC4-AC9E-526CC690E971}" sibTransId="{6AFAC4B1-F16A-4D04-8D46-B94D981003AD}"/>
    <dgm:cxn modelId="{7346D599-F6F6-4C4E-A8FD-6D66F93118DD}" type="presOf" srcId="{E9C3BEBE-BAD1-439C-9880-0DC88D4C28C7}" destId="{CEE31398-1EDB-4BCE-9457-E45E4D9BD757}" srcOrd="0" destOrd="0" presId="urn:microsoft.com/office/officeart/2016/7/layout/RepeatingBendingProcessNew"/>
    <dgm:cxn modelId="{5DAF0FAA-B90E-4CFF-A590-ACF911304D39}" srcId="{E5DF2C42-C85C-4235-A79C-3DDEE7F6B633}" destId="{1976F46E-3EC4-4DFE-9889-C488A24C51C1}" srcOrd="2" destOrd="0" parTransId="{8DCEE35C-17B4-4BB1-BA5D-85DC3AC9C63D}" sibTransId="{ADC69B2D-C2FA-4C22-A799-77A26237D63F}"/>
    <dgm:cxn modelId="{A09C61AE-4A57-4C05-9CBA-AE3D244AF3D0}" type="presOf" srcId="{6B2CD17E-871C-4E3F-9506-11763BDD1D58}" destId="{59118D53-AD40-4B89-9346-A9074D07A0F1}" srcOrd="0" destOrd="0" presId="urn:microsoft.com/office/officeart/2016/7/layout/RepeatingBendingProcessNew"/>
    <dgm:cxn modelId="{0C8F15BB-F1DD-46D6-8766-BEFB0F8B88BB}" type="presOf" srcId="{BE04DF24-FAAD-4DBD-B7EF-774E5C83F413}" destId="{6B67979C-8EE4-4D6A-938E-26462242203A}" srcOrd="1" destOrd="0" presId="urn:microsoft.com/office/officeart/2016/7/layout/RepeatingBendingProcessNew"/>
    <dgm:cxn modelId="{901FB1C1-930A-4DD3-A1C1-75D7C9968D93}" type="presOf" srcId="{ADC69B2D-C2FA-4C22-A799-77A26237D63F}" destId="{2400FA3B-F6AA-4CCB-ADFB-021A70342DA3}" srcOrd="1" destOrd="0" presId="urn:microsoft.com/office/officeart/2016/7/layout/RepeatingBendingProcessNew"/>
    <dgm:cxn modelId="{EFE48DC4-E2FB-44F3-937A-FFDF13A2A024}" type="presOf" srcId="{3231476C-B599-466B-9E52-36887AB39F3C}" destId="{6F3605B7-2D48-4C8E-B0BD-D7E196B7DE2F}" srcOrd="0" destOrd="0" presId="urn:microsoft.com/office/officeart/2016/7/layout/RepeatingBendingProcessNew"/>
    <dgm:cxn modelId="{1AB832D4-8FEA-45CE-9AB0-023E98C03896}" type="presOf" srcId="{ADC69B2D-C2FA-4C22-A799-77A26237D63F}" destId="{69ECD48E-9990-4AB3-A58F-3B15936ED78A}" srcOrd="0" destOrd="0" presId="urn:microsoft.com/office/officeart/2016/7/layout/RepeatingBendingProcessNew"/>
    <dgm:cxn modelId="{7060EDD9-E24C-4D75-A429-12EDD91CC7B7}" type="presOf" srcId="{CFA8C3E0-1C30-4E0C-AB76-1FDB27AB09F6}" destId="{D472F198-B80C-422B-9415-066F151BE705}" srcOrd="0" destOrd="0" presId="urn:microsoft.com/office/officeart/2016/7/layout/RepeatingBendingProcessNew"/>
    <dgm:cxn modelId="{CE4787DB-00E9-46D0-9F03-E7E5D622B4AB}" type="presOf" srcId="{7F59D418-8DA6-4F7B-964A-5E95BEB5EF30}" destId="{266381BF-4CD3-4130-B55A-C71177A438B6}" srcOrd="1" destOrd="0" presId="urn:microsoft.com/office/officeart/2016/7/layout/RepeatingBendingProcessNew"/>
    <dgm:cxn modelId="{465947EB-22C3-4CB9-B57D-2DA31B824D44}" type="presOf" srcId="{CFA8C3E0-1C30-4E0C-AB76-1FDB27AB09F6}" destId="{EC6FADA4-1163-44B0-96E5-DA3FB8E7075A}" srcOrd="1" destOrd="0" presId="urn:microsoft.com/office/officeart/2016/7/layout/RepeatingBendingProcessNew"/>
    <dgm:cxn modelId="{9FB4A1F9-D404-4233-B02D-FC5018F7B21D}" type="presOf" srcId="{6AFAC4B1-F16A-4D04-8D46-B94D981003AD}" destId="{93188DAE-65CF-428C-988E-FA34E1DDECBE}" srcOrd="0" destOrd="0" presId="urn:microsoft.com/office/officeart/2016/7/layout/RepeatingBendingProcessNew"/>
    <dgm:cxn modelId="{E10C334F-2CBA-4884-A39A-5914B0497162}" type="presParOf" srcId="{A03D706B-2C3A-4208-AA1B-B30CC83F9334}" destId="{E487C6B3-E5D8-418D-B4DC-BCD8C68EE543}" srcOrd="0" destOrd="0" presId="urn:microsoft.com/office/officeart/2016/7/layout/RepeatingBendingProcessNew"/>
    <dgm:cxn modelId="{617E044D-6512-499E-A2FD-273F4D78BFE4}" type="presParOf" srcId="{A03D706B-2C3A-4208-AA1B-B30CC83F9334}" destId="{0BC9A3BF-38AF-4BC3-875A-9450596FF974}" srcOrd="1" destOrd="0" presId="urn:microsoft.com/office/officeart/2016/7/layout/RepeatingBendingProcessNew"/>
    <dgm:cxn modelId="{59113C4D-1E26-473C-832A-C125380005F5}" type="presParOf" srcId="{0BC9A3BF-38AF-4BC3-875A-9450596FF974}" destId="{6B67979C-8EE4-4D6A-938E-26462242203A}" srcOrd="0" destOrd="0" presId="urn:microsoft.com/office/officeart/2016/7/layout/RepeatingBendingProcessNew"/>
    <dgm:cxn modelId="{B100FCE1-D5F9-4687-8881-4FDD9B4CE4D3}" type="presParOf" srcId="{A03D706B-2C3A-4208-AA1B-B30CC83F9334}" destId="{6F3605B7-2D48-4C8E-B0BD-D7E196B7DE2F}" srcOrd="2" destOrd="0" presId="urn:microsoft.com/office/officeart/2016/7/layout/RepeatingBendingProcessNew"/>
    <dgm:cxn modelId="{6B45D0FA-E6B6-4B30-828D-6945E207A98B}" type="presParOf" srcId="{A03D706B-2C3A-4208-AA1B-B30CC83F9334}" destId="{D472F198-B80C-422B-9415-066F151BE705}" srcOrd="3" destOrd="0" presId="urn:microsoft.com/office/officeart/2016/7/layout/RepeatingBendingProcessNew"/>
    <dgm:cxn modelId="{9497C8EE-F3FF-4BC9-95E8-ECC71367DF91}" type="presParOf" srcId="{D472F198-B80C-422B-9415-066F151BE705}" destId="{EC6FADA4-1163-44B0-96E5-DA3FB8E7075A}" srcOrd="0" destOrd="0" presId="urn:microsoft.com/office/officeart/2016/7/layout/RepeatingBendingProcessNew"/>
    <dgm:cxn modelId="{BF604A69-04D8-445D-8BC2-41DB65580FAD}" type="presParOf" srcId="{A03D706B-2C3A-4208-AA1B-B30CC83F9334}" destId="{7F1CF88C-1704-4C51-BCDB-37E2D8BB29E2}" srcOrd="4" destOrd="0" presId="urn:microsoft.com/office/officeart/2016/7/layout/RepeatingBendingProcessNew"/>
    <dgm:cxn modelId="{D104628F-65DC-453F-BFA6-BD837B8ACCE9}" type="presParOf" srcId="{A03D706B-2C3A-4208-AA1B-B30CC83F9334}" destId="{69ECD48E-9990-4AB3-A58F-3B15936ED78A}" srcOrd="5" destOrd="0" presId="urn:microsoft.com/office/officeart/2016/7/layout/RepeatingBendingProcessNew"/>
    <dgm:cxn modelId="{DF1B0237-C9CF-4869-BCBB-FEE2EC8C8A11}" type="presParOf" srcId="{69ECD48E-9990-4AB3-A58F-3B15936ED78A}" destId="{2400FA3B-F6AA-4CCB-ADFB-021A70342DA3}" srcOrd="0" destOrd="0" presId="urn:microsoft.com/office/officeart/2016/7/layout/RepeatingBendingProcessNew"/>
    <dgm:cxn modelId="{DCF232B1-023F-4A4F-8720-038016B004E7}" type="presParOf" srcId="{A03D706B-2C3A-4208-AA1B-B30CC83F9334}" destId="{F1EE86FA-82A2-4735-88D2-FA70BE24BB0C}" srcOrd="6" destOrd="0" presId="urn:microsoft.com/office/officeart/2016/7/layout/RepeatingBendingProcessNew"/>
    <dgm:cxn modelId="{5677DC8E-6DCC-4142-9357-D400B79FE967}" type="presParOf" srcId="{A03D706B-2C3A-4208-AA1B-B30CC83F9334}" destId="{93188DAE-65CF-428C-988E-FA34E1DDECBE}" srcOrd="7" destOrd="0" presId="urn:microsoft.com/office/officeart/2016/7/layout/RepeatingBendingProcessNew"/>
    <dgm:cxn modelId="{AA656223-1605-408D-9F1E-2A154972A06A}" type="presParOf" srcId="{93188DAE-65CF-428C-988E-FA34E1DDECBE}" destId="{7CC2A76F-B1DC-4A08-AB98-11EF2E2280BE}" srcOrd="0" destOrd="0" presId="urn:microsoft.com/office/officeart/2016/7/layout/RepeatingBendingProcessNew"/>
    <dgm:cxn modelId="{89EBCB7E-A029-45A4-8BDF-D64A385A0932}" type="presParOf" srcId="{A03D706B-2C3A-4208-AA1B-B30CC83F9334}" destId="{59118D53-AD40-4B89-9346-A9074D07A0F1}" srcOrd="8" destOrd="0" presId="urn:microsoft.com/office/officeart/2016/7/layout/RepeatingBendingProcessNew"/>
    <dgm:cxn modelId="{24412923-C62A-4840-92E7-1302A4286B3A}" type="presParOf" srcId="{A03D706B-2C3A-4208-AA1B-B30CC83F9334}" destId="{F64B27FC-24FD-4A13-B706-3136E648531C}" srcOrd="9" destOrd="0" presId="urn:microsoft.com/office/officeart/2016/7/layout/RepeatingBendingProcessNew"/>
    <dgm:cxn modelId="{A75252FA-2E84-415A-BCF4-CC698C2F68A5}" type="presParOf" srcId="{F64B27FC-24FD-4A13-B706-3136E648531C}" destId="{266381BF-4CD3-4130-B55A-C71177A438B6}" srcOrd="0" destOrd="0" presId="urn:microsoft.com/office/officeart/2016/7/layout/RepeatingBendingProcessNew"/>
    <dgm:cxn modelId="{33FE6F6B-D250-4C88-94EF-C2147B2DA29C}" type="presParOf" srcId="{A03D706B-2C3A-4208-AA1B-B30CC83F9334}" destId="{CEE31398-1EDB-4BCE-9457-E45E4D9BD757}"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F6C202-B15C-44B5-A291-29E8401CE2A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019A543-D530-4CB1-8F86-15B50FBC34D4}">
      <dgm:prSet/>
      <dgm:spPr/>
      <dgm:t>
        <a:bodyPr/>
        <a:lstStyle/>
        <a:p>
          <a:r>
            <a:rPr lang="en-US" dirty="0">
              <a:solidFill>
                <a:schemeClr val="tx2"/>
              </a:solidFill>
            </a:rPr>
            <a:t>Age Range (Model 1) and Grade Level (Model 2) are highly correlated with each other </a:t>
          </a:r>
          <a:endParaRPr lang="en-US" dirty="0"/>
        </a:p>
      </dgm:t>
    </dgm:pt>
    <dgm:pt modelId="{747E6168-91C7-410E-9329-872A27F63E2E}" type="parTrans" cxnId="{675DC22B-4077-4C1A-A096-65D1FA69B338}">
      <dgm:prSet/>
      <dgm:spPr/>
      <dgm:t>
        <a:bodyPr/>
        <a:lstStyle/>
        <a:p>
          <a:endParaRPr lang="en-US"/>
        </a:p>
      </dgm:t>
    </dgm:pt>
    <dgm:pt modelId="{44A6F416-EE3F-4C42-AE02-A6549EA47505}" type="sibTrans" cxnId="{675DC22B-4077-4C1A-A096-65D1FA69B338}">
      <dgm:prSet/>
      <dgm:spPr/>
      <dgm:t>
        <a:bodyPr/>
        <a:lstStyle/>
        <a:p>
          <a:endParaRPr lang="en-US"/>
        </a:p>
      </dgm:t>
    </dgm:pt>
    <dgm:pt modelId="{4CBB0303-5B67-4883-885E-A4CB7BBDBE92}">
      <dgm:prSet/>
      <dgm:spPr/>
      <dgm:t>
        <a:bodyPr/>
        <a:lstStyle/>
        <a:p>
          <a:r>
            <a:rPr lang="en-US" dirty="0">
              <a:solidFill>
                <a:schemeClr val="tx2"/>
              </a:solidFill>
            </a:rPr>
            <a:t>Covariates has very similar results in both models</a:t>
          </a:r>
        </a:p>
      </dgm:t>
    </dgm:pt>
    <dgm:pt modelId="{7CCEA874-2650-44A6-BE46-79BE1E91B7BE}" type="parTrans" cxnId="{C9ED29DE-2E0F-4072-901F-4A40AA9F3DE5}">
      <dgm:prSet/>
      <dgm:spPr/>
      <dgm:t>
        <a:bodyPr/>
        <a:lstStyle/>
        <a:p>
          <a:endParaRPr lang="en-US"/>
        </a:p>
      </dgm:t>
    </dgm:pt>
    <dgm:pt modelId="{70564DE8-4C52-4FC6-98BD-F379AE587512}" type="sibTrans" cxnId="{C9ED29DE-2E0F-4072-901F-4A40AA9F3DE5}">
      <dgm:prSet/>
      <dgm:spPr/>
      <dgm:t>
        <a:bodyPr/>
        <a:lstStyle/>
        <a:p>
          <a:endParaRPr lang="en-US"/>
        </a:p>
      </dgm:t>
    </dgm:pt>
    <dgm:pt modelId="{2F51C4EB-D7A2-4A52-B6DF-7F71A4AA5332}">
      <dgm:prSet/>
      <dgm:spPr/>
      <dgm:t>
        <a:bodyPr/>
        <a:lstStyle/>
        <a:p>
          <a:r>
            <a:rPr lang="en-US" dirty="0">
              <a:solidFill>
                <a:schemeClr val="tx2"/>
              </a:solidFill>
            </a:rPr>
            <a:t>Students did better on the English test than the Math test</a:t>
          </a:r>
          <a:r>
            <a:rPr lang="en-US" dirty="0"/>
            <a:t>.</a:t>
          </a:r>
        </a:p>
      </dgm:t>
    </dgm:pt>
    <dgm:pt modelId="{371CA803-DE07-43B6-9EA2-8536CC5DFBB3}" type="parTrans" cxnId="{3D62092A-9C10-4E05-9334-085048A74366}">
      <dgm:prSet/>
      <dgm:spPr/>
      <dgm:t>
        <a:bodyPr/>
        <a:lstStyle/>
        <a:p>
          <a:endParaRPr lang="en-US"/>
        </a:p>
      </dgm:t>
    </dgm:pt>
    <dgm:pt modelId="{2A836B5F-7A86-4A35-AAD6-EB2067C3324D}" type="sibTrans" cxnId="{3D62092A-9C10-4E05-9334-085048A74366}">
      <dgm:prSet/>
      <dgm:spPr/>
      <dgm:t>
        <a:bodyPr/>
        <a:lstStyle/>
        <a:p>
          <a:endParaRPr lang="en-US"/>
        </a:p>
      </dgm:t>
    </dgm:pt>
    <dgm:pt modelId="{BD717463-E341-46BF-908F-406893854E98}">
      <dgm:prSet/>
      <dgm:spPr/>
      <dgm:t>
        <a:bodyPr/>
        <a:lstStyle/>
        <a:p>
          <a:r>
            <a:rPr lang="en-US" dirty="0">
              <a:solidFill>
                <a:schemeClr val="tx2"/>
              </a:solidFill>
            </a:rPr>
            <a:t>Individuals who had the least odds of passing </a:t>
          </a:r>
        </a:p>
      </dgm:t>
    </dgm:pt>
    <dgm:pt modelId="{9987029D-977B-458C-83F3-05DAD699826C}" type="parTrans" cxnId="{2FBE091C-03F6-4E48-B94A-FF5C2E9AC6C3}">
      <dgm:prSet/>
      <dgm:spPr/>
      <dgm:t>
        <a:bodyPr/>
        <a:lstStyle/>
        <a:p>
          <a:endParaRPr lang="en-US"/>
        </a:p>
      </dgm:t>
    </dgm:pt>
    <dgm:pt modelId="{4EC06F8E-BB39-4FE3-8D9E-64E8FD1A778D}" type="sibTrans" cxnId="{2FBE091C-03F6-4E48-B94A-FF5C2E9AC6C3}">
      <dgm:prSet/>
      <dgm:spPr/>
      <dgm:t>
        <a:bodyPr/>
        <a:lstStyle/>
        <a:p>
          <a:endParaRPr lang="en-US"/>
        </a:p>
      </dgm:t>
    </dgm:pt>
    <dgm:pt modelId="{4A798AE0-C38C-4CDD-A25B-2E8EF5506104}">
      <dgm:prSet/>
      <dgm:spPr/>
      <dgm:t>
        <a:bodyPr/>
        <a:lstStyle/>
        <a:p>
          <a:pPr>
            <a:buFont typeface="Arial" panose="020B0604020202020204" pitchFamily="34" charset="0"/>
            <a:buNone/>
          </a:pPr>
          <a:r>
            <a:rPr lang="en-US" dirty="0">
              <a:solidFill>
                <a:schemeClr val="tx2"/>
              </a:solidFill>
            </a:rPr>
            <a:t>Younger</a:t>
          </a:r>
        </a:p>
      </dgm:t>
    </dgm:pt>
    <dgm:pt modelId="{061292BB-2D79-440C-BAA8-EF82334DE62F}" type="parTrans" cxnId="{01A5C334-4E15-4859-A9EF-F09A873E3F91}">
      <dgm:prSet/>
      <dgm:spPr/>
      <dgm:t>
        <a:bodyPr/>
        <a:lstStyle/>
        <a:p>
          <a:endParaRPr lang="en-US"/>
        </a:p>
      </dgm:t>
    </dgm:pt>
    <dgm:pt modelId="{00D3145B-8BC1-4284-BC3E-E2CDABC7B612}" type="sibTrans" cxnId="{01A5C334-4E15-4859-A9EF-F09A873E3F91}">
      <dgm:prSet/>
      <dgm:spPr/>
      <dgm:t>
        <a:bodyPr/>
        <a:lstStyle/>
        <a:p>
          <a:endParaRPr lang="en-US"/>
        </a:p>
      </dgm:t>
    </dgm:pt>
    <dgm:pt modelId="{C391ECB2-5C6E-4A8C-9F25-F12A692DB0CA}">
      <dgm:prSet/>
      <dgm:spPr/>
      <dgm:t>
        <a:bodyPr/>
        <a:lstStyle/>
        <a:p>
          <a:pPr>
            <a:buFont typeface="Arial" panose="020B0604020202020204" pitchFamily="34" charset="0"/>
            <a:buNone/>
          </a:pPr>
          <a:r>
            <a:rPr lang="en-US" dirty="0">
              <a:solidFill>
                <a:schemeClr val="tx2"/>
              </a:solidFill>
            </a:rPr>
            <a:t>Male</a:t>
          </a:r>
        </a:p>
      </dgm:t>
    </dgm:pt>
    <dgm:pt modelId="{22D80B20-A946-4003-AA05-09D330DF93F2}" type="parTrans" cxnId="{F0B0048D-7E83-4E10-857B-28A255F088BD}">
      <dgm:prSet/>
      <dgm:spPr/>
      <dgm:t>
        <a:bodyPr/>
        <a:lstStyle/>
        <a:p>
          <a:endParaRPr lang="en-US"/>
        </a:p>
      </dgm:t>
    </dgm:pt>
    <dgm:pt modelId="{0AC2BC55-C192-45F6-9F84-F83960D9B3AD}" type="sibTrans" cxnId="{F0B0048D-7E83-4E10-857B-28A255F088BD}">
      <dgm:prSet/>
      <dgm:spPr/>
      <dgm:t>
        <a:bodyPr/>
        <a:lstStyle/>
        <a:p>
          <a:endParaRPr lang="en-US"/>
        </a:p>
      </dgm:t>
    </dgm:pt>
    <dgm:pt modelId="{F369836B-C8B8-4FCE-ADD6-EE8084E46EBC}">
      <dgm:prSet/>
      <dgm:spPr/>
      <dgm:t>
        <a:bodyPr/>
        <a:lstStyle/>
        <a:p>
          <a:pPr>
            <a:buFont typeface="Arial" panose="020B0604020202020204" pitchFamily="34" charset="0"/>
            <a:buNone/>
          </a:pPr>
          <a:r>
            <a:rPr lang="en-US" dirty="0">
              <a:solidFill>
                <a:schemeClr val="tx2"/>
              </a:solidFill>
            </a:rPr>
            <a:t>African American </a:t>
          </a:r>
        </a:p>
      </dgm:t>
    </dgm:pt>
    <dgm:pt modelId="{6A3FE1FF-1845-4405-837B-599864456EA4}" type="parTrans" cxnId="{58F22842-00DF-4093-B76A-B1F74FFFC4CB}">
      <dgm:prSet/>
      <dgm:spPr/>
      <dgm:t>
        <a:bodyPr/>
        <a:lstStyle/>
        <a:p>
          <a:endParaRPr lang="en-US"/>
        </a:p>
      </dgm:t>
    </dgm:pt>
    <dgm:pt modelId="{94585382-FC2A-4507-A3AA-333AD275F4B3}" type="sibTrans" cxnId="{58F22842-00DF-4093-B76A-B1F74FFFC4CB}">
      <dgm:prSet/>
      <dgm:spPr/>
      <dgm:t>
        <a:bodyPr/>
        <a:lstStyle/>
        <a:p>
          <a:endParaRPr lang="en-US"/>
        </a:p>
      </dgm:t>
    </dgm:pt>
    <dgm:pt modelId="{09E22E98-00BF-407D-8789-B8B666898535}">
      <dgm:prSet/>
      <dgm:spPr/>
      <dgm:t>
        <a:bodyPr/>
        <a:lstStyle/>
        <a:p>
          <a:pPr>
            <a:buFont typeface="Arial" panose="020B0604020202020204" pitchFamily="34" charset="0"/>
            <a:buNone/>
          </a:pPr>
          <a:r>
            <a:rPr lang="en-US" dirty="0">
              <a:solidFill>
                <a:schemeClr val="tx2"/>
              </a:solidFill>
            </a:rPr>
            <a:t>Early Grade level </a:t>
          </a:r>
        </a:p>
      </dgm:t>
    </dgm:pt>
    <dgm:pt modelId="{950B8363-BCB6-433C-91D4-50929DA5F8D6}" type="parTrans" cxnId="{6DB07D11-9A76-42D0-9513-B58C8632E2F1}">
      <dgm:prSet/>
      <dgm:spPr/>
      <dgm:t>
        <a:bodyPr/>
        <a:lstStyle/>
        <a:p>
          <a:endParaRPr lang="en-US"/>
        </a:p>
      </dgm:t>
    </dgm:pt>
    <dgm:pt modelId="{64F1636C-C57A-4C39-B1DA-02F2AA8CBFEB}" type="sibTrans" cxnId="{6DB07D11-9A76-42D0-9513-B58C8632E2F1}">
      <dgm:prSet/>
      <dgm:spPr/>
      <dgm:t>
        <a:bodyPr/>
        <a:lstStyle/>
        <a:p>
          <a:endParaRPr lang="en-US"/>
        </a:p>
      </dgm:t>
    </dgm:pt>
    <dgm:pt modelId="{10857980-4E3F-44F6-9FC1-2A47635C92B2}">
      <dgm:prSet/>
      <dgm:spPr/>
      <dgm:t>
        <a:bodyPr/>
        <a:lstStyle/>
        <a:p>
          <a:r>
            <a:rPr lang="en-US" dirty="0">
              <a:solidFill>
                <a:schemeClr val="tx2"/>
              </a:solidFill>
            </a:rPr>
            <a:t>Home Support</a:t>
          </a:r>
        </a:p>
      </dgm:t>
    </dgm:pt>
    <dgm:pt modelId="{E8FFA505-F6BE-46CD-902A-36E8FE5528C3}" type="parTrans" cxnId="{8E8EE206-4AEB-4554-BEF3-5EE0CD6F9663}">
      <dgm:prSet/>
      <dgm:spPr/>
      <dgm:t>
        <a:bodyPr/>
        <a:lstStyle/>
        <a:p>
          <a:endParaRPr lang="en-US"/>
        </a:p>
      </dgm:t>
    </dgm:pt>
    <dgm:pt modelId="{FA7012DA-693E-44FC-A5D3-FC5778C07B40}" type="sibTrans" cxnId="{8E8EE206-4AEB-4554-BEF3-5EE0CD6F9663}">
      <dgm:prSet/>
      <dgm:spPr/>
      <dgm:t>
        <a:bodyPr/>
        <a:lstStyle/>
        <a:p>
          <a:endParaRPr lang="en-US"/>
        </a:p>
      </dgm:t>
    </dgm:pt>
    <dgm:pt modelId="{B111EB38-2D17-4C1D-9F09-6DA1C5D28B70}">
      <dgm:prSet/>
      <dgm:spPr/>
      <dgm:t>
        <a:bodyPr/>
        <a:lstStyle/>
        <a:p>
          <a:r>
            <a:rPr lang="en-US" dirty="0">
              <a:solidFill>
                <a:schemeClr val="tx2"/>
              </a:solidFill>
            </a:rPr>
            <a:t>School Support</a:t>
          </a:r>
        </a:p>
      </dgm:t>
    </dgm:pt>
    <dgm:pt modelId="{628F8989-127C-45F3-8377-AEC17C0CC860}" type="parTrans" cxnId="{C4B3150F-E43F-4AEB-AF1B-D5E38A96C67F}">
      <dgm:prSet/>
      <dgm:spPr/>
      <dgm:t>
        <a:bodyPr/>
        <a:lstStyle/>
        <a:p>
          <a:endParaRPr lang="en-US"/>
        </a:p>
      </dgm:t>
    </dgm:pt>
    <dgm:pt modelId="{15EC2962-C5DD-435E-A684-AAA0F40DA9F7}" type="sibTrans" cxnId="{C4B3150F-E43F-4AEB-AF1B-D5E38A96C67F}">
      <dgm:prSet/>
      <dgm:spPr/>
      <dgm:t>
        <a:bodyPr/>
        <a:lstStyle/>
        <a:p>
          <a:endParaRPr lang="en-US"/>
        </a:p>
      </dgm:t>
    </dgm:pt>
    <dgm:pt modelId="{F7B2BB39-9A58-45C4-AAFF-BA2831BCBED8}" type="pres">
      <dgm:prSet presAssocID="{6BF6C202-B15C-44B5-A291-29E8401CE2A5}" presName="root" presStyleCnt="0">
        <dgm:presLayoutVars>
          <dgm:dir/>
          <dgm:resizeHandles val="exact"/>
        </dgm:presLayoutVars>
      </dgm:prSet>
      <dgm:spPr/>
    </dgm:pt>
    <dgm:pt modelId="{5D3DA13B-EA0C-4752-980C-746CF738C68A}" type="pres">
      <dgm:prSet presAssocID="{3019A543-D530-4CB1-8F86-15B50FBC34D4}" presName="compNode" presStyleCnt="0"/>
      <dgm:spPr/>
    </dgm:pt>
    <dgm:pt modelId="{279E645B-2E9D-4DA5-8223-EDDED1DC83E1}" type="pres">
      <dgm:prSet presAssocID="{3019A543-D530-4CB1-8F86-15B50FBC34D4}" presName="bgRect" presStyleLbl="bgShp" presStyleIdx="0" presStyleCnt="5"/>
      <dgm:spPr/>
    </dgm:pt>
    <dgm:pt modelId="{8B7585AB-17F0-4944-AB9A-FF40C7848032}" type="pres">
      <dgm:prSet presAssocID="{3019A543-D530-4CB1-8F86-15B50FBC34D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D6DE0B75-C6DF-40D2-B488-FBCBCE314673}" type="pres">
      <dgm:prSet presAssocID="{3019A543-D530-4CB1-8F86-15B50FBC34D4}" presName="spaceRect" presStyleCnt="0"/>
      <dgm:spPr/>
    </dgm:pt>
    <dgm:pt modelId="{3956C6CE-D836-4A0F-BAEB-1AFBB464BB11}" type="pres">
      <dgm:prSet presAssocID="{3019A543-D530-4CB1-8F86-15B50FBC34D4}" presName="parTx" presStyleLbl="revTx" presStyleIdx="0" presStyleCnt="7">
        <dgm:presLayoutVars>
          <dgm:chMax val="0"/>
          <dgm:chPref val="0"/>
        </dgm:presLayoutVars>
      </dgm:prSet>
      <dgm:spPr/>
    </dgm:pt>
    <dgm:pt modelId="{3C66955D-5425-40D7-A75A-D5293F3BE675}" type="pres">
      <dgm:prSet presAssocID="{3019A543-D530-4CB1-8F86-15B50FBC34D4}" presName="desTx" presStyleLbl="revTx" presStyleIdx="1" presStyleCnt="7">
        <dgm:presLayoutVars/>
      </dgm:prSet>
      <dgm:spPr/>
    </dgm:pt>
    <dgm:pt modelId="{D8BCA74B-21B0-4A22-A763-DA85475AEB55}" type="pres">
      <dgm:prSet presAssocID="{44A6F416-EE3F-4C42-AE02-A6549EA47505}" presName="sibTrans" presStyleCnt="0"/>
      <dgm:spPr/>
    </dgm:pt>
    <dgm:pt modelId="{8BA2A4F0-C4E9-4CDC-B564-2A5B2E76AA76}" type="pres">
      <dgm:prSet presAssocID="{2F51C4EB-D7A2-4A52-B6DF-7F71A4AA5332}" presName="compNode" presStyleCnt="0"/>
      <dgm:spPr/>
    </dgm:pt>
    <dgm:pt modelId="{00C215A8-1ABB-4EA4-B62C-3CDE6B5E98E7}" type="pres">
      <dgm:prSet presAssocID="{2F51C4EB-D7A2-4A52-B6DF-7F71A4AA5332}" presName="bgRect" presStyleLbl="bgShp" presStyleIdx="1" presStyleCnt="5"/>
      <dgm:spPr/>
    </dgm:pt>
    <dgm:pt modelId="{642D146C-27F5-4035-9EAF-9419888902EE}" type="pres">
      <dgm:prSet presAssocID="{2F51C4EB-D7A2-4A52-B6DF-7F71A4AA533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57839ED0-CE64-45D5-A152-C49A863FD88F}" type="pres">
      <dgm:prSet presAssocID="{2F51C4EB-D7A2-4A52-B6DF-7F71A4AA5332}" presName="spaceRect" presStyleCnt="0"/>
      <dgm:spPr/>
    </dgm:pt>
    <dgm:pt modelId="{C16752E0-84F4-4AB7-86DF-6A8471B5DCB8}" type="pres">
      <dgm:prSet presAssocID="{2F51C4EB-D7A2-4A52-B6DF-7F71A4AA5332}" presName="parTx" presStyleLbl="revTx" presStyleIdx="2" presStyleCnt="7">
        <dgm:presLayoutVars>
          <dgm:chMax val="0"/>
          <dgm:chPref val="0"/>
        </dgm:presLayoutVars>
      </dgm:prSet>
      <dgm:spPr/>
    </dgm:pt>
    <dgm:pt modelId="{02744721-095B-4F88-A3E1-15C04806E99E}" type="pres">
      <dgm:prSet presAssocID="{2A836B5F-7A86-4A35-AAD6-EB2067C3324D}" presName="sibTrans" presStyleCnt="0"/>
      <dgm:spPr/>
    </dgm:pt>
    <dgm:pt modelId="{F02DDD4B-11FB-4321-BB27-F308464A4925}" type="pres">
      <dgm:prSet presAssocID="{BD717463-E341-46BF-908F-406893854E98}" presName="compNode" presStyleCnt="0"/>
      <dgm:spPr/>
    </dgm:pt>
    <dgm:pt modelId="{AF1539BA-0F9F-40B0-BBA7-7A579E0DD149}" type="pres">
      <dgm:prSet presAssocID="{BD717463-E341-46BF-908F-406893854E98}" presName="bgRect" presStyleLbl="bgShp" presStyleIdx="2" presStyleCnt="5"/>
      <dgm:spPr/>
    </dgm:pt>
    <dgm:pt modelId="{4E789514-BAC0-4AAA-96AF-4618D4F87154}" type="pres">
      <dgm:prSet presAssocID="{BD717463-E341-46BF-908F-406893854E9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22526DB3-41B0-4FA0-BC22-2E12E5D305F3}" type="pres">
      <dgm:prSet presAssocID="{BD717463-E341-46BF-908F-406893854E98}" presName="spaceRect" presStyleCnt="0"/>
      <dgm:spPr/>
    </dgm:pt>
    <dgm:pt modelId="{30CD50DE-FBB9-4781-ACEA-2DC9D4690E80}" type="pres">
      <dgm:prSet presAssocID="{BD717463-E341-46BF-908F-406893854E98}" presName="parTx" presStyleLbl="revTx" presStyleIdx="3" presStyleCnt="7">
        <dgm:presLayoutVars>
          <dgm:chMax val="0"/>
          <dgm:chPref val="0"/>
        </dgm:presLayoutVars>
      </dgm:prSet>
      <dgm:spPr/>
    </dgm:pt>
    <dgm:pt modelId="{89A4266B-7B55-4A02-8202-76871EA657CC}" type="pres">
      <dgm:prSet presAssocID="{BD717463-E341-46BF-908F-406893854E98}" presName="desTx" presStyleLbl="revTx" presStyleIdx="4" presStyleCnt="7">
        <dgm:presLayoutVars/>
      </dgm:prSet>
      <dgm:spPr/>
    </dgm:pt>
    <dgm:pt modelId="{BAF37035-9B3B-405C-9B31-EEB0D807C54F}" type="pres">
      <dgm:prSet presAssocID="{4EC06F8E-BB39-4FE3-8D9E-64E8FD1A778D}" presName="sibTrans" presStyleCnt="0"/>
      <dgm:spPr/>
    </dgm:pt>
    <dgm:pt modelId="{B834C751-89AF-4CD3-9D5A-1B7D32C6BF37}" type="pres">
      <dgm:prSet presAssocID="{10857980-4E3F-44F6-9FC1-2A47635C92B2}" presName="compNode" presStyleCnt="0"/>
      <dgm:spPr/>
    </dgm:pt>
    <dgm:pt modelId="{F9BED52D-9B69-4ADE-B622-914CB03CB1E6}" type="pres">
      <dgm:prSet presAssocID="{10857980-4E3F-44F6-9FC1-2A47635C92B2}" presName="bgRect" presStyleLbl="bgShp" presStyleIdx="3" presStyleCnt="5"/>
      <dgm:spPr/>
    </dgm:pt>
    <dgm:pt modelId="{7E175209-F290-4890-87E8-05E72B52A815}" type="pres">
      <dgm:prSet presAssocID="{10857980-4E3F-44F6-9FC1-2A47635C92B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75F104EF-0C8D-4280-927B-6B99158CA471}" type="pres">
      <dgm:prSet presAssocID="{10857980-4E3F-44F6-9FC1-2A47635C92B2}" presName="spaceRect" presStyleCnt="0"/>
      <dgm:spPr/>
    </dgm:pt>
    <dgm:pt modelId="{DB1D7919-730E-43F0-B092-16D1E370AA6F}" type="pres">
      <dgm:prSet presAssocID="{10857980-4E3F-44F6-9FC1-2A47635C92B2}" presName="parTx" presStyleLbl="revTx" presStyleIdx="5" presStyleCnt="7">
        <dgm:presLayoutVars>
          <dgm:chMax val="0"/>
          <dgm:chPref val="0"/>
        </dgm:presLayoutVars>
      </dgm:prSet>
      <dgm:spPr/>
    </dgm:pt>
    <dgm:pt modelId="{9FEBE2A6-64FA-4DF7-849B-962C6DF373FF}" type="pres">
      <dgm:prSet presAssocID="{FA7012DA-693E-44FC-A5D3-FC5778C07B40}" presName="sibTrans" presStyleCnt="0"/>
      <dgm:spPr/>
    </dgm:pt>
    <dgm:pt modelId="{A0788827-3442-44C7-9954-1B0BE69A37FC}" type="pres">
      <dgm:prSet presAssocID="{B111EB38-2D17-4C1D-9F09-6DA1C5D28B70}" presName="compNode" presStyleCnt="0"/>
      <dgm:spPr/>
    </dgm:pt>
    <dgm:pt modelId="{D724BAA6-CA6B-4EB2-BF79-1DD47979FB79}" type="pres">
      <dgm:prSet presAssocID="{B111EB38-2D17-4C1D-9F09-6DA1C5D28B70}" presName="bgRect" presStyleLbl="bgShp" presStyleIdx="4" presStyleCnt="5"/>
      <dgm:spPr/>
    </dgm:pt>
    <dgm:pt modelId="{FA701F83-6A4A-40E7-B0ED-F5C0F97C7598}" type="pres">
      <dgm:prSet presAssocID="{B111EB38-2D17-4C1D-9F09-6DA1C5D28B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DF617238-3CA9-42A5-A326-7E8DB1F1AF4A}" type="pres">
      <dgm:prSet presAssocID="{B111EB38-2D17-4C1D-9F09-6DA1C5D28B70}" presName="spaceRect" presStyleCnt="0"/>
      <dgm:spPr/>
    </dgm:pt>
    <dgm:pt modelId="{090E0F0E-6BD1-47FA-94DF-165127F7449B}" type="pres">
      <dgm:prSet presAssocID="{B111EB38-2D17-4C1D-9F09-6DA1C5D28B70}" presName="parTx" presStyleLbl="revTx" presStyleIdx="6" presStyleCnt="7">
        <dgm:presLayoutVars>
          <dgm:chMax val="0"/>
          <dgm:chPref val="0"/>
        </dgm:presLayoutVars>
      </dgm:prSet>
      <dgm:spPr/>
    </dgm:pt>
  </dgm:ptLst>
  <dgm:cxnLst>
    <dgm:cxn modelId="{7523A804-E5D4-422E-97AB-BE836037A4B8}" type="presOf" srcId="{6BF6C202-B15C-44B5-A291-29E8401CE2A5}" destId="{F7B2BB39-9A58-45C4-AAFF-BA2831BCBED8}" srcOrd="0" destOrd="0" presId="urn:microsoft.com/office/officeart/2018/2/layout/IconVerticalSolidList"/>
    <dgm:cxn modelId="{91267306-21A9-4D73-8877-872FCD8FE2BD}" type="presOf" srcId="{3019A543-D530-4CB1-8F86-15B50FBC34D4}" destId="{3956C6CE-D836-4A0F-BAEB-1AFBB464BB11}" srcOrd="0" destOrd="0" presId="urn:microsoft.com/office/officeart/2018/2/layout/IconVerticalSolidList"/>
    <dgm:cxn modelId="{8E8EE206-4AEB-4554-BEF3-5EE0CD6F9663}" srcId="{6BF6C202-B15C-44B5-A291-29E8401CE2A5}" destId="{10857980-4E3F-44F6-9FC1-2A47635C92B2}" srcOrd="3" destOrd="0" parTransId="{E8FFA505-F6BE-46CD-902A-36E8FE5528C3}" sibTransId="{FA7012DA-693E-44FC-A5D3-FC5778C07B40}"/>
    <dgm:cxn modelId="{C1C98607-7B2E-44BE-8670-61D2C7643AAE}" type="presOf" srcId="{09E22E98-00BF-407D-8789-B8B666898535}" destId="{89A4266B-7B55-4A02-8202-76871EA657CC}" srcOrd="0" destOrd="3" presId="urn:microsoft.com/office/officeart/2018/2/layout/IconVerticalSolidList"/>
    <dgm:cxn modelId="{BD31CC0A-75D9-4FD2-B051-C1B6C187766C}" type="presOf" srcId="{4CBB0303-5B67-4883-885E-A4CB7BBDBE92}" destId="{3C66955D-5425-40D7-A75A-D5293F3BE675}" srcOrd="0" destOrd="0" presId="urn:microsoft.com/office/officeart/2018/2/layout/IconVerticalSolidList"/>
    <dgm:cxn modelId="{A6AA770B-4C76-44ED-9AFE-59BE47AB9E69}" type="presOf" srcId="{B111EB38-2D17-4C1D-9F09-6DA1C5D28B70}" destId="{090E0F0E-6BD1-47FA-94DF-165127F7449B}" srcOrd="0" destOrd="0" presId="urn:microsoft.com/office/officeart/2018/2/layout/IconVerticalSolidList"/>
    <dgm:cxn modelId="{C4B3150F-E43F-4AEB-AF1B-D5E38A96C67F}" srcId="{6BF6C202-B15C-44B5-A291-29E8401CE2A5}" destId="{B111EB38-2D17-4C1D-9F09-6DA1C5D28B70}" srcOrd="4" destOrd="0" parTransId="{628F8989-127C-45F3-8377-AEC17C0CC860}" sibTransId="{15EC2962-C5DD-435E-A684-AAA0F40DA9F7}"/>
    <dgm:cxn modelId="{6DB07D11-9A76-42D0-9513-B58C8632E2F1}" srcId="{BD717463-E341-46BF-908F-406893854E98}" destId="{09E22E98-00BF-407D-8789-B8B666898535}" srcOrd="3" destOrd="0" parTransId="{950B8363-BCB6-433C-91D4-50929DA5F8D6}" sibTransId="{64F1636C-C57A-4C39-B1DA-02F2AA8CBFEB}"/>
    <dgm:cxn modelId="{2FBE091C-03F6-4E48-B94A-FF5C2E9AC6C3}" srcId="{6BF6C202-B15C-44B5-A291-29E8401CE2A5}" destId="{BD717463-E341-46BF-908F-406893854E98}" srcOrd="2" destOrd="0" parTransId="{9987029D-977B-458C-83F3-05DAD699826C}" sibTransId="{4EC06F8E-BB39-4FE3-8D9E-64E8FD1A778D}"/>
    <dgm:cxn modelId="{3F9EA620-2416-43C3-9D46-F8D15F982C14}" type="presOf" srcId="{10857980-4E3F-44F6-9FC1-2A47635C92B2}" destId="{DB1D7919-730E-43F0-B092-16D1E370AA6F}" srcOrd="0" destOrd="0" presId="urn:microsoft.com/office/officeart/2018/2/layout/IconVerticalSolidList"/>
    <dgm:cxn modelId="{3D62092A-9C10-4E05-9334-085048A74366}" srcId="{6BF6C202-B15C-44B5-A291-29E8401CE2A5}" destId="{2F51C4EB-D7A2-4A52-B6DF-7F71A4AA5332}" srcOrd="1" destOrd="0" parTransId="{371CA803-DE07-43B6-9EA2-8536CC5DFBB3}" sibTransId="{2A836B5F-7A86-4A35-AAD6-EB2067C3324D}"/>
    <dgm:cxn modelId="{675DC22B-4077-4C1A-A096-65D1FA69B338}" srcId="{6BF6C202-B15C-44B5-A291-29E8401CE2A5}" destId="{3019A543-D530-4CB1-8F86-15B50FBC34D4}" srcOrd="0" destOrd="0" parTransId="{747E6168-91C7-410E-9329-872A27F63E2E}" sibTransId="{44A6F416-EE3F-4C42-AE02-A6549EA47505}"/>
    <dgm:cxn modelId="{01A5C334-4E15-4859-A9EF-F09A873E3F91}" srcId="{BD717463-E341-46BF-908F-406893854E98}" destId="{4A798AE0-C38C-4CDD-A25B-2E8EF5506104}" srcOrd="0" destOrd="0" parTransId="{061292BB-2D79-440C-BAA8-EF82334DE62F}" sibTransId="{00D3145B-8BC1-4284-BC3E-E2CDABC7B612}"/>
    <dgm:cxn modelId="{58F22842-00DF-4093-B76A-B1F74FFFC4CB}" srcId="{BD717463-E341-46BF-908F-406893854E98}" destId="{F369836B-C8B8-4FCE-ADD6-EE8084E46EBC}" srcOrd="2" destOrd="0" parTransId="{6A3FE1FF-1845-4405-837B-599864456EA4}" sibTransId="{94585382-FC2A-4507-A3AA-333AD275F4B3}"/>
    <dgm:cxn modelId="{15A94E7D-8821-4866-8B63-35E821AC4237}" type="presOf" srcId="{C391ECB2-5C6E-4A8C-9F25-F12A692DB0CA}" destId="{89A4266B-7B55-4A02-8202-76871EA657CC}" srcOrd="0" destOrd="1" presId="urn:microsoft.com/office/officeart/2018/2/layout/IconVerticalSolidList"/>
    <dgm:cxn modelId="{F0B0048D-7E83-4E10-857B-28A255F088BD}" srcId="{BD717463-E341-46BF-908F-406893854E98}" destId="{C391ECB2-5C6E-4A8C-9F25-F12A692DB0CA}" srcOrd="1" destOrd="0" parTransId="{22D80B20-A946-4003-AA05-09D330DF93F2}" sibTransId="{0AC2BC55-C192-45F6-9F84-F83960D9B3AD}"/>
    <dgm:cxn modelId="{3B1CC78F-388E-4F3A-A9CB-EC73246A1C2C}" type="presOf" srcId="{2F51C4EB-D7A2-4A52-B6DF-7F71A4AA5332}" destId="{C16752E0-84F4-4AB7-86DF-6A8471B5DCB8}" srcOrd="0" destOrd="0" presId="urn:microsoft.com/office/officeart/2018/2/layout/IconVerticalSolidList"/>
    <dgm:cxn modelId="{A71EBD93-C96C-4D01-969C-1A747AA0AB54}" type="presOf" srcId="{BD717463-E341-46BF-908F-406893854E98}" destId="{30CD50DE-FBB9-4781-ACEA-2DC9D4690E80}" srcOrd="0" destOrd="0" presId="urn:microsoft.com/office/officeart/2018/2/layout/IconVerticalSolidList"/>
    <dgm:cxn modelId="{48D987CB-4EBE-4C79-9EA3-84E2F022DB31}" type="presOf" srcId="{4A798AE0-C38C-4CDD-A25B-2E8EF5506104}" destId="{89A4266B-7B55-4A02-8202-76871EA657CC}" srcOrd="0" destOrd="0" presId="urn:microsoft.com/office/officeart/2018/2/layout/IconVerticalSolidList"/>
    <dgm:cxn modelId="{5F01B1CC-E379-4B34-837A-AE982860D274}" type="presOf" srcId="{F369836B-C8B8-4FCE-ADD6-EE8084E46EBC}" destId="{89A4266B-7B55-4A02-8202-76871EA657CC}" srcOrd="0" destOrd="2" presId="urn:microsoft.com/office/officeart/2018/2/layout/IconVerticalSolidList"/>
    <dgm:cxn modelId="{C9ED29DE-2E0F-4072-901F-4A40AA9F3DE5}" srcId="{3019A543-D530-4CB1-8F86-15B50FBC34D4}" destId="{4CBB0303-5B67-4883-885E-A4CB7BBDBE92}" srcOrd="0" destOrd="0" parTransId="{7CCEA874-2650-44A6-BE46-79BE1E91B7BE}" sibTransId="{70564DE8-4C52-4FC6-98BD-F379AE587512}"/>
    <dgm:cxn modelId="{ED5A48C4-F036-466E-AB1E-DC8FBA8C2ED3}" type="presParOf" srcId="{F7B2BB39-9A58-45C4-AAFF-BA2831BCBED8}" destId="{5D3DA13B-EA0C-4752-980C-746CF738C68A}" srcOrd="0" destOrd="0" presId="urn:microsoft.com/office/officeart/2018/2/layout/IconVerticalSolidList"/>
    <dgm:cxn modelId="{60C26F72-E8F4-4EC3-A421-A62E612CFA90}" type="presParOf" srcId="{5D3DA13B-EA0C-4752-980C-746CF738C68A}" destId="{279E645B-2E9D-4DA5-8223-EDDED1DC83E1}" srcOrd="0" destOrd="0" presId="urn:microsoft.com/office/officeart/2018/2/layout/IconVerticalSolidList"/>
    <dgm:cxn modelId="{B74886E9-2C4F-4663-8FF2-653428D9EB01}" type="presParOf" srcId="{5D3DA13B-EA0C-4752-980C-746CF738C68A}" destId="{8B7585AB-17F0-4944-AB9A-FF40C7848032}" srcOrd="1" destOrd="0" presId="urn:microsoft.com/office/officeart/2018/2/layout/IconVerticalSolidList"/>
    <dgm:cxn modelId="{10053A04-9B43-4067-9043-C92D97CD7702}" type="presParOf" srcId="{5D3DA13B-EA0C-4752-980C-746CF738C68A}" destId="{D6DE0B75-C6DF-40D2-B488-FBCBCE314673}" srcOrd="2" destOrd="0" presId="urn:microsoft.com/office/officeart/2018/2/layout/IconVerticalSolidList"/>
    <dgm:cxn modelId="{962CCF4B-BC8C-402E-8BEE-B148405CD005}" type="presParOf" srcId="{5D3DA13B-EA0C-4752-980C-746CF738C68A}" destId="{3956C6CE-D836-4A0F-BAEB-1AFBB464BB11}" srcOrd="3" destOrd="0" presId="urn:microsoft.com/office/officeart/2018/2/layout/IconVerticalSolidList"/>
    <dgm:cxn modelId="{C4837D19-0952-4FBF-9890-F7D80EB429E5}" type="presParOf" srcId="{5D3DA13B-EA0C-4752-980C-746CF738C68A}" destId="{3C66955D-5425-40D7-A75A-D5293F3BE675}" srcOrd="4" destOrd="0" presId="urn:microsoft.com/office/officeart/2018/2/layout/IconVerticalSolidList"/>
    <dgm:cxn modelId="{288F5AF5-9BF4-4C34-B0BD-42FA10505EF5}" type="presParOf" srcId="{F7B2BB39-9A58-45C4-AAFF-BA2831BCBED8}" destId="{D8BCA74B-21B0-4A22-A763-DA85475AEB55}" srcOrd="1" destOrd="0" presId="urn:microsoft.com/office/officeart/2018/2/layout/IconVerticalSolidList"/>
    <dgm:cxn modelId="{15655337-7C99-4BF1-9C16-CBE69822B566}" type="presParOf" srcId="{F7B2BB39-9A58-45C4-AAFF-BA2831BCBED8}" destId="{8BA2A4F0-C4E9-4CDC-B564-2A5B2E76AA76}" srcOrd="2" destOrd="0" presId="urn:microsoft.com/office/officeart/2018/2/layout/IconVerticalSolidList"/>
    <dgm:cxn modelId="{FF7588C2-BC4D-450A-B8DB-73505CDA7244}" type="presParOf" srcId="{8BA2A4F0-C4E9-4CDC-B564-2A5B2E76AA76}" destId="{00C215A8-1ABB-4EA4-B62C-3CDE6B5E98E7}" srcOrd="0" destOrd="0" presId="urn:microsoft.com/office/officeart/2018/2/layout/IconVerticalSolidList"/>
    <dgm:cxn modelId="{523B4925-03B5-4872-BB06-3632CED56225}" type="presParOf" srcId="{8BA2A4F0-C4E9-4CDC-B564-2A5B2E76AA76}" destId="{642D146C-27F5-4035-9EAF-9419888902EE}" srcOrd="1" destOrd="0" presId="urn:microsoft.com/office/officeart/2018/2/layout/IconVerticalSolidList"/>
    <dgm:cxn modelId="{E9C2A4F9-951A-4393-B530-7CEC0C30403E}" type="presParOf" srcId="{8BA2A4F0-C4E9-4CDC-B564-2A5B2E76AA76}" destId="{57839ED0-CE64-45D5-A152-C49A863FD88F}" srcOrd="2" destOrd="0" presId="urn:microsoft.com/office/officeart/2018/2/layout/IconVerticalSolidList"/>
    <dgm:cxn modelId="{762037ED-5911-4903-96FF-F566B962E07F}" type="presParOf" srcId="{8BA2A4F0-C4E9-4CDC-B564-2A5B2E76AA76}" destId="{C16752E0-84F4-4AB7-86DF-6A8471B5DCB8}" srcOrd="3" destOrd="0" presId="urn:microsoft.com/office/officeart/2018/2/layout/IconVerticalSolidList"/>
    <dgm:cxn modelId="{CF4341BD-FB9F-4A3A-A0B7-CD433461BCCD}" type="presParOf" srcId="{F7B2BB39-9A58-45C4-AAFF-BA2831BCBED8}" destId="{02744721-095B-4F88-A3E1-15C04806E99E}" srcOrd="3" destOrd="0" presId="urn:microsoft.com/office/officeart/2018/2/layout/IconVerticalSolidList"/>
    <dgm:cxn modelId="{17D58EC8-2B1B-4D95-8D78-A983DE9CAD0E}" type="presParOf" srcId="{F7B2BB39-9A58-45C4-AAFF-BA2831BCBED8}" destId="{F02DDD4B-11FB-4321-BB27-F308464A4925}" srcOrd="4" destOrd="0" presId="urn:microsoft.com/office/officeart/2018/2/layout/IconVerticalSolidList"/>
    <dgm:cxn modelId="{D2439E84-E022-49A0-B6CB-6F82C0998917}" type="presParOf" srcId="{F02DDD4B-11FB-4321-BB27-F308464A4925}" destId="{AF1539BA-0F9F-40B0-BBA7-7A579E0DD149}" srcOrd="0" destOrd="0" presId="urn:microsoft.com/office/officeart/2018/2/layout/IconVerticalSolidList"/>
    <dgm:cxn modelId="{BC363C09-6D17-4E1C-A459-09703170A9A8}" type="presParOf" srcId="{F02DDD4B-11FB-4321-BB27-F308464A4925}" destId="{4E789514-BAC0-4AAA-96AF-4618D4F87154}" srcOrd="1" destOrd="0" presId="urn:microsoft.com/office/officeart/2018/2/layout/IconVerticalSolidList"/>
    <dgm:cxn modelId="{19EAD1FB-FFE6-48FD-9C00-F9A5C7A93A9A}" type="presParOf" srcId="{F02DDD4B-11FB-4321-BB27-F308464A4925}" destId="{22526DB3-41B0-4FA0-BC22-2E12E5D305F3}" srcOrd="2" destOrd="0" presId="urn:microsoft.com/office/officeart/2018/2/layout/IconVerticalSolidList"/>
    <dgm:cxn modelId="{39025E47-BF0A-4E62-BBCB-643042EDE153}" type="presParOf" srcId="{F02DDD4B-11FB-4321-BB27-F308464A4925}" destId="{30CD50DE-FBB9-4781-ACEA-2DC9D4690E80}" srcOrd="3" destOrd="0" presId="urn:microsoft.com/office/officeart/2018/2/layout/IconVerticalSolidList"/>
    <dgm:cxn modelId="{78ACABBA-F21B-45E2-85CB-C4D720E56F06}" type="presParOf" srcId="{F02DDD4B-11FB-4321-BB27-F308464A4925}" destId="{89A4266B-7B55-4A02-8202-76871EA657CC}" srcOrd="4" destOrd="0" presId="urn:microsoft.com/office/officeart/2018/2/layout/IconVerticalSolidList"/>
    <dgm:cxn modelId="{7D3B6255-D67A-48D7-84B5-4AA2E800D962}" type="presParOf" srcId="{F7B2BB39-9A58-45C4-AAFF-BA2831BCBED8}" destId="{BAF37035-9B3B-405C-9B31-EEB0D807C54F}" srcOrd="5" destOrd="0" presId="urn:microsoft.com/office/officeart/2018/2/layout/IconVerticalSolidList"/>
    <dgm:cxn modelId="{F93F8658-B2EE-4842-AEA1-C9A69D242B14}" type="presParOf" srcId="{F7B2BB39-9A58-45C4-AAFF-BA2831BCBED8}" destId="{B834C751-89AF-4CD3-9D5A-1B7D32C6BF37}" srcOrd="6" destOrd="0" presId="urn:microsoft.com/office/officeart/2018/2/layout/IconVerticalSolidList"/>
    <dgm:cxn modelId="{70785C7C-F3EF-4C5E-AF99-17C08FA5D0CB}" type="presParOf" srcId="{B834C751-89AF-4CD3-9D5A-1B7D32C6BF37}" destId="{F9BED52D-9B69-4ADE-B622-914CB03CB1E6}" srcOrd="0" destOrd="0" presId="urn:microsoft.com/office/officeart/2018/2/layout/IconVerticalSolidList"/>
    <dgm:cxn modelId="{64305A50-3B31-459F-83F4-43D651B77FC1}" type="presParOf" srcId="{B834C751-89AF-4CD3-9D5A-1B7D32C6BF37}" destId="{7E175209-F290-4890-87E8-05E72B52A815}" srcOrd="1" destOrd="0" presId="urn:microsoft.com/office/officeart/2018/2/layout/IconVerticalSolidList"/>
    <dgm:cxn modelId="{C666352D-3DEB-48F6-9F10-184B5B019FD4}" type="presParOf" srcId="{B834C751-89AF-4CD3-9D5A-1B7D32C6BF37}" destId="{75F104EF-0C8D-4280-927B-6B99158CA471}" srcOrd="2" destOrd="0" presId="urn:microsoft.com/office/officeart/2018/2/layout/IconVerticalSolidList"/>
    <dgm:cxn modelId="{9057B3E3-89E3-4B7F-B043-E91D1C6090A8}" type="presParOf" srcId="{B834C751-89AF-4CD3-9D5A-1B7D32C6BF37}" destId="{DB1D7919-730E-43F0-B092-16D1E370AA6F}" srcOrd="3" destOrd="0" presId="urn:microsoft.com/office/officeart/2018/2/layout/IconVerticalSolidList"/>
    <dgm:cxn modelId="{BDB0708B-9454-4E3C-BF4B-0AF912ED061C}" type="presParOf" srcId="{F7B2BB39-9A58-45C4-AAFF-BA2831BCBED8}" destId="{9FEBE2A6-64FA-4DF7-849B-962C6DF373FF}" srcOrd="7" destOrd="0" presId="urn:microsoft.com/office/officeart/2018/2/layout/IconVerticalSolidList"/>
    <dgm:cxn modelId="{223D3025-5EFF-4AF6-8830-45BDE3EF8A2D}" type="presParOf" srcId="{F7B2BB39-9A58-45C4-AAFF-BA2831BCBED8}" destId="{A0788827-3442-44C7-9954-1B0BE69A37FC}" srcOrd="8" destOrd="0" presId="urn:microsoft.com/office/officeart/2018/2/layout/IconVerticalSolidList"/>
    <dgm:cxn modelId="{25ED29B3-FBEF-4BE0-BBDD-11BD86CEE095}" type="presParOf" srcId="{A0788827-3442-44C7-9954-1B0BE69A37FC}" destId="{D724BAA6-CA6B-4EB2-BF79-1DD47979FB79}" srcOrd="0" destOrd="0" presId="urn:microsoft.com/office/officeart/2018/2/layout/IconVerticalSolidList"/>
    <dgm:cxn modelId="{5CF367D5-6418-4B0C-972B-A42273A714E1}" type="presParOf" srcId="{A0788827-3442-44C7-9954-1B0BE69A37FC}" destId="{FA701F83-6A4A-40E7-B0ED-F5C0F97C7598}" srcOrd="1" destOrd="0" presId="urn:microsoft.com/office/officeart/2018/2/layout/IconVerticalSolidList"/>
    <dgm:cxn modelId="{C6C77104-DE78-44E8-8132-A42681E01E2D}" type="presParOf" srcId="{A0788827-3442-44C7-9954-1B0BE69A37FC}" destId="{DF617238-3CA9-42A5-A326-7E8DB1F1AF4A}" srcOrd="2" destOrd="0" presId="urn:microsoft.com/office/officeart/2018/2/layout/IconVerticalSolidList"/>
    <dgm:cxn modelId="{EEC4B27A-243A-47CE-A0EE-68084EFF82B0}" type="presParOf" srcId="{A0788827-3442-44C7-9954-1B0BE69A37FC}" destId="{090E0F0E-6BD1-47FA-94DF-165127F7449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0A8378-AA93-4DA4-9852-24ED90F8018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B7CDB5E-FDFB-4737-BF56-73702BFB1C36}">
      <dgm:prSet/>
      <dgm:spPr/>
      <dgm:t>
        <a:bodyPr/>
        <a:lstStyle/>
        <a:p>
          <a:r>
            <a:rPr lang="en-US" dirty="0">
              <a:solidFill>
                <a:schemeClr val="bg1"/>
              </a:solidFill>
              <a:effectLst/>
              <a:latin typeface="+mn-lt"/>
              <a:ea typeface="+mn-ea"/>
              <a:cs typeface="+mn-cs"/>
            </a:rPr>
            <a:t>Parental involvement or parental support also has strong evidence to children’s dietary habit regardless of food environment, such guardians who promote healthy eating such as increase intake of fruits and vegetables while lower intake of junk food, as children imitate their parents eating habits </a:t>
          </a:r>
          <a:r>
            <a:rPr lang="en-US" b="0" dirty="0"/>
            <a:t>(</a:t>
          </a:r>
          <a:r>
            <a:rPr lang="en-US" b="0" dirty="0" err="1"/>
            <a:t>Scaligoni</a:t>
          </a:r>
          <a:r>
            <a:rPr lang="en-US" b="0" dirty="0"/>
            <a:t> et al., 2018).</a:t>
          </a:r>
        </a:p>
      </dgm:t>
    </dgm:pt>
    <dgm:pt modelId="{92C71992-C317-4FA3-83EC-21592CCF5FAE}" type="parTrans" cxnId="{7F6D56B7-CE06-41C3-A90C-079D659EAC08}">
      <dgm:prSet/>
      <dgm:spPr/>
      <dgm:t>
        <a:bodyPr/>
        <a:lstStyle/>
        <a:p>
          <a:endParaRPr lang="en-US"/>
        </a:p>
      </dgm:t>
    </dgm:pt>
    <dgm:pt modelId="{E2AF3571-E9A2-4A89-8AD5-D3D570D3BC53}" type="sibTrans" cxnId="{7F6D56B7-CE06-41C3-A90C-079D659EAC08}">
      <dgm:prSet/>
      <dgm:spPr/>
      <dgm:t>
        <a:bodyPr/>
        <a:lstStyle/>
        <a:p>
          <a:endParaRPr lang="en-US"/>
        </a:p>
      </dgm:t>
    </dgm:pt>
    <dgm:pt modelId="{7CDD2110-B049-4C6F-A9B6-6C6C0257BC20}">
      <dgm:prSet/>
      <dgm:spPr/>
      <dgm:t>
        <a:bodyPr/>
        <a:lstStyle/>
        <a:p>
          <a:r>
            <a:rPr lang="en-US" dirty="0"/>
            <a:t>Students who are have healthy diets show a positive association towards academic performance because of decrease intake of high fats and carbs that lead to decrease in cognitive function that is detrimental in academic performance (Gómez-Pinilla, 2008).</a:t>
          </a:r>
        </a:p>
      </dgm:t>
    </dgm:pt>
    <dgm:pt modelId="{CD577E27-A196-4109-9CCA-73C7881397D2}" type="parTrans" cxnId="{68D52631-3E4F-4A14-9CF3-9BCB1BC1F6A8}">
      <dgm:prSet/>
      <dgm:spPr/>
      <dgm:t>
        <a:bodyPr/>
        <a:lstStyle/>
        <a:p>
          <a:endParaRPr lang="en-US"/>
        </a:p>
      </dgm:t>
    </dgm:pt>
    <dgm:pt modelId="{7E86437E-682C-4EF1-B950-37696D0716C3}" type="sibTrans" cxnId="{68D52631-3E4F-4A14-9CF3-9BCB1BC1F6A8}">
      <dgm:prSet/>
      <dgm:spPr/>
      <dgm:t>
        <a:bodyPr/>
        <a:lstStyle/>
        <a:p>
          <a:endParaRPr lang="en-US"/>
        </a:p>
      </dgm:t>
    </dgm:pt>
    <dgm:pt modelId="{85FAC5B8-8D33-42BB-B7DF-F0C7FEECF124}" type="pres">
      <dgm:prSet presAssocID="{670A8378-AA93-4DA4-9852-24ED90F8018E}" presName="root" presStyleCnt="0">
        <dgm:presLayoutVars>
          <dgm:dir/>
          <dgm:resizeHandles val="exact"/>
        </dgm:presLayoutVars>
      </dgm:prSet>
      <dgm:spPr/>
    </dgm:pt>
    <dgm:pt modelId="{63365376-A247-4E88-A926-BF544108B6F6}" type="pres">
      <dgm:prSet presAssocID="{3B7CDB5E-FDFB-4737-BF56-73702BFB1C36}" presName="compNode" presStyleCnt="0"/>
      <dgm:spPr/>
    </dgm:pt>
    <dgm:pt modelId="{53112CB7-5F9F-45B6-87C9-4CED2C6054FF}" type="pres">
      <dgm:prSet presAssocID="{3B7CDB5E-FDFB-4737-BF56-73702BFB1C36}" presName="bgRect" presStyleLbl="bgShp" presStyleIdx="0" presStyleCnt="2"/>
      <dgm:spPr/>
    </dgm:pt>
    <dgm:pt modelId="{F83E242F-F56B-438E-B5DB-EF36F7A2EFBC}" type="pres">
      <dgm:prSet presAssocID="{3B7CDB5E-FDFB-4737-BF56-73702BFB1C36}" presName="iconRect" presStyleLbl="node1" presStyleIdx="0" presStyleCnt="2" custScaleX="135666" custScaleY="12796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B915FB5B-E920-4A2E-8049-965A1F399214}" type="pres">
      <dgm:prSet presAssocID="{3B7CDB5E-FDFB-4737-BF56-73702BFB1C36}" presName="spaceRect" presStyleCnt="0"/>
      <dgm:spPr/>
    </dgm:pt>
    <dgm:pt modelId="{E21F29F7-5322-42A9-83D5-1F20C8FD7FBD}" type="pres">
      <dgm:prSet presAssocID="{3B7CDB5E-FDFB-4737-BF56-73702BFB1C36}" presName="parTx" presStyleLbl="revTx" presStyleIdx="0" presStyleCnt="2">
        <dgm:presLayoutVars>
          <dgm:chMax val="0"/>
          <dgm:chPref val="0"/>
        </dgm:presLayoutVars>
      </dgm:prSet>
      <dgm:spPr/>
    </dgm:pt>
    <dgm:pt modelId="{B07D90F6-48EA-4090-A28A-BB165FBD01E6}" type="pres">
      <dgm:prSet presAssocID="{E2AF3571-E9A2-4A89-8AD5-D3D570D3BC53}" presName="sibTrans" presStyleCnt="0"/>
      <dgm:spPr/>
    </dgm:pt>
    <dgm:pt modelId="{D2A251F8-96CA-428C-93D6-96E44EE6D847}" type="pres">
      <dgm:prSet presAssocID="{7CDD2110-B049-4C6F-A9B6-6C6C0257BC20}" presName="compNode" presStyleCnt="0"/>
      <dgm:spPr/>
    </dgm:pt>
    <dgm:pt modelId="{C7F4897A-642D-4855-BC0F-9B2377915867}" type="pres">
      <dgm:prSet presAssocID="{7CDD2110-B049-4C6F-A9B6-6C6C0257BC20}" presName="bgRect" presStyleLbl="bgShp" presStyleIdx="1" presStyleCnt="2"/>
      <dgm:spPr/>
    </dgm:pt>
    <dgm:pt modelId="{113BE8A2-A16D-45BB-9B05-6DB836937E91}" type="pres">
      <dgm:prSet presAssocID="{7CDD2110-B049-4C6F-A9B6-6C6C0257BC20}" presName="icon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Watermelon"/>
        </a:ext>
      </dgm:extLst>
    </dgm:pt>
    <dgm:pt modelId="{560B41D3-F886-4B90-9010-15BA7639569E}" type="pres">
      <dgm:prSet presAssocID="{7CDD2110-B049-4C6F-A9B6-6C6C0257BC20}" presName="spaceRect" presStyleCnt="0"/>
      <dgm:spPr/>
    </dgm:pt>
    <dgm:pt modelId="{8D1573AF-9DC4-48F9-B066-A3418C7FA081}" type="pres">
      <dgm:prSet presAssocID="{7CDD2110-B049-4C6F-A9B6-6C6C0257BC20}" presName="parTx" presStyleLbl="revTx" presStyleIdx="1" presStyleCnt="2">
        <dgm:presLayoutVars>
          <dgm:chMax val="0"/>
          <dgm:chPref val="0"/>
        </dgm:presLayoutVars>
      </dgm:prSet>
      <dgm:spPr/>
    </dgm:pt>
  </dgm:ptLst>
  <dgm:cxnLst>
    <dgm:cxn modelId="{8C91A708-0CCC-454A-92C7-45849EB22286}" type="presOf" srcId="{3B7CDB5E-FDFB-4737-BF56-73702BFB1C36}" destId="{E21F29F7-5322-42A9-83D5-1F20C8FD7FBD}" srcOrd="0" destOrd="0" presId="urn:microsoft.com/office/officeart/2018/2/layout/IconVerticalSolidList"/>
    <dgm:cxn modelId="{68D52631-3E4F-4A14-9CF3-9BCB1BC1F6A8}" srcId="{670A8378-AA93-4DA4-9852-24ED90F8018E}" destId="{7CDD2110-B049-4C6F-A9B6-6C6C0257BC20}" srcOrd="1" destOrd="0" parTransId="{CD577E27-A196-4109-9CCA-73C7881397D2}" sibTransId="{7E86437E-682C-4EF1-B950-37696D0716C3}"/>
    <dgm:cxn modelId="{C1D6A1A9-C1D4-4FF6-BF88-5BD78DF6EE69}" type="presOf" srcId="{7CDD2110-B049-4C6F-A9B6-6C6C0257BC20}" destId="{8D1573AF-9DC4-48F9-B066-A3418C7FA081}" srcOrd="0" destOrd="0" presId="urn:microsoft.com/office/officeart/2018/2/layout/IconVerticalSolidList"/>
    <dgm:cxn modelId="{7F6D56B7-CE06-41C3-A90C-079D659EAC08}" srcId="{670A8378-AA93-4DA4-9852-24ED90F8018E}" destId="{3B7CDB5E-FDFB-4737-BF56-73702BFB1C36}" srcOrd="0" destOrd="0" parTransId="{92C71992-C317-4FA3-83EC-21592CCF5FAE}" sibTransId="{E2AF3571-E9A2-4A89-8AD5-D3D570D3BC53}"/>
    <dgm:cxn modelId="{D916C1C4-4DB7-49DA-AE64-D21A5272B45E}" type="presOf" srcId="{670A8378-AA93-4DA4-9852-24ED90F8018E}" destId="{85FAC5B8-8D33-42BB-B7DF-F0C7FEECF124}" srcOrd="0" destOrd="0" presId="urn:microsoft.com/office/officeart/2018/2/layout/IconVerticalSolidList"/>
    <dgm:cxn modelId="{D96E3BE9-9D69-4601-934B-B22F64C710EF}" type="presParOf" srcId="{85FAC5B8-8D33-42BB-B7DF-F0C7FEECF124}" destId="{63365376-A247-4E88-A926-BF544108B6F6}" srcOrd="0" destOrd="0" presId="urn:microsoft.com/office/officeart/2018/2/layout/IconVerticalSolidList"/>
    <dgm:cxn modelId="{2AC7F7DC-5941-4DFA-B7F8-8AF20EE55AEB}" type="presParOf" srcId="{63365376-A247-4E88-A926-BF544108B6F6}" destId="{53112CB7-5F9F-45B6-87C9-4CED2C6054FF}" srcOrd="0" destOrd="0" presId="urn:microsoft.com/office/officeart/2018/2/layout/IconVerticalSolidList"/>
    <dgm:cxn modelId="{129ADD20-D670-47A0-9C8E-17839CD007F9}" type="presParOf" srcId="{63365376-A247-4E88-A926-BF544108B6F6}" destId="{F83E242F-F56B-438E-B5DB-EF36F7A2EFBC}" srcOrd="1" destOrd="0" presId="urn:microsoft.com/office/officeart/2018/2/layout/IconVerticalSolidList"/>
    <dgm:cxn modelId="{0F69B626-2CB9-4AAB-B87E-1AB8A2568C97}" type="presParOf" srcId="{63365376-A247-4E88-A926-BF544108B6F6}" destId="{B915FB5B-E920-4A2E-8049-965A1F399214}" srcOrd="2" destOrd="0" presId="urn:microsoft.com/office/officeart/2018/2/layout/IconVerticalSolidList"/>
    <dgm:cxn modelId="{88D090DD-03CB-472C-BC0A-0FF989B42143}" type="presParOf" srcId="{63365376-A247-4E88-A926-BF544108B6F6}" destId="{E21F29F7-5322-42A9-83D5-1F20C8FD7FBD}" srcOrd="3" destOrd="0" presId="urn:microsoft.com/office/officeart/2018/2/layout/IconVerticalSolidList"/>
    <dgm:cxn modelId="{55D4F25D-4DE5-4AC7-B6F3-0ADE5EFA74E6}" type="presParOf" srcId="{85FAC5B8-8D33-42BB-B7DF-F0C7FEECF124}" destId="{B07D90F6-48EA-4090-A28A-BB165FBD01E6}" srcOrd="1" destOrd="0" presId="urn:microsoft.com/office/officeart/2018/2/layout/IconVerticalSolidList"/>
    <dgm:cxn modelId="{D09DDB86-78C6-4A84-809A-8A96C973E459}" type="presParOf" srcId="{85FAC5B8-8D33-42BB-B7DF-F0C7FEECF124}" destId="{D2A251F8-96CA-428C-93D6-96E44EE6D847}" srcOrd="2" destOrd="0" presId="urn:microsoft.com/office/officeart/2018/2/layout/IconVerticalSolidList"/>
    <dgm:cxn modelId="{4F08ED84-FC58-43B3-BA02-F5A59147D756}" type="presParOf" srcId="{D2A251F8-96CA-428C-93D6-96E44EE6D847}" destId="{C7F4897A-642D-4855-BC0F-9B2377915867}" srcOrd="0" destOrd="0" presId="urn:microsoft.com/office/officeart/2018/2/layout/IconVerticalSolidList"/>
    <dgm:cxn modelId="{26250E35-495B-4753-B9FD-E80AAE8673FA}" type="presParOf" srcId="{D2A251F8-96CA-428C-93D6-96E44EE6D847}" destId="{113BE8A2-A16D-45BB-9B05-6DB836937E91}" srcOrd="1" destOrd="0" presId="urn:microsoft.com/office/officeart/2018/2/layout/IconVerticalSolidList"/>
    <dgm:cxn modelId="{D167B9C3-C404-4547-B2C5-CC5F81A8A13C}" type="presParOf" srcId="{D2A251F8-96CA-428C-93D6-96E44EE6D847}" destId="{560B41D3-F886-4B90-9010-15BA7639569E}" srcOrd="2" destOrd="0" presId="urn:microsoft.com/office/officeart/2018/2/layout/IconVerticalSolidList"/>
    <dgm:cxn modelId="{D3660B4C-BBA0-46AB-9EE1-B401E0E01373}" type="presParOf" srcId="{D2A251F8-96CA-428C-93D6-96E44EE6D847}" destId="{8D1573AF-9DC4-48F9-B066-A3418C7FA08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9A3BF-38AF-4BC3-875A-9450596FF974}">
      <dsp:nvSpPr>
        <dsp:cNvPr id="0" name=""/>
        <dsp:cNvSpPr/>
      </dsp:nvSpPr>
      <dsp:spPr>
        <a:xfrm>
          <a:off x="3525843" y="1057205"/>
          <a:ext cx="778608" cy="91440"/>
        </a:xfrm>
        <a:custGeom>
          <a:avLst/>
          <a:gdLst/>
          <a:ahLst/>
          <a:cxnLst/>
          <a:rect l="0" t="0" r="0" b="0"/>
          <a:pathLst>
            <a:path>
              <a:moveTo>
                <a:pt x="0" y="45720"/>
              </a:moveTo>
              <a:lnTo>
                <a:pt x="778608"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94917" y="1098879"/>
        <a:ext cx="40460" cy="8092"/>
      </dsp:txXfrm>
    </dsp:sp>
    <dsp:sp modelId="{E487C6B3-E5D8-418D-B4DC-BCD8C68EE543}">
      <dsp:nvSpPr>
        <dsp:cNvPr id="0" name=""/>
        <dsp:cNvSpPr/>
      </dsp:nvSpPr>
      <dsp:spPr>
        <a:xfrm>
          <a:off x="9346" y="47436"/>
          <a:ext cx="3518296" cy="211097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2399" tIns="180964" rIns="172399" bIns="180964"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Students who lived outside the SBCUSD boundaries</a:t>
          </a:r>
        </a:p>
      </dsp:txBody>
      <dsp:txXfrm>
        <a:off x="9346" y="47436"/>
        <a:ext cx="3518296" cy="2110978"/>
      </dsp:txXfrm>
    </dsp:sp>
    <dsp:sp modelId="{D472F198-B80C-422B-9415-066F151BE705}">
      <dsp:nvSpPr>
        <dsp:cNvPr id="0" name=""/>
        <dsp:cNvSpPr/>
      </dsp:nvSpPr>
      <dsp:spPr>
        <a:xfrm>
          <a:off x="7853348" y="1057205"/>
          <a:ext cx="778608" cy="91440"/>
        </a:xfrm>
        <a:custGeom>
          <a:avLst/>
          <a:gdLst/>
          <a:ahLst/>
          <a:cxnLst/>
          <a:rect l="0" t="0" r="0" b="0"/>
          <a:pathLst>
            <a:path>
              <a:moveTo>
                <a:pt x="0" y="45720"/>
              </a:moveTo>
              <a:lnTo>
                <a:pt x="778608"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22422" y="1098879"/>
        <a:ext cx="40460" cy="8092"/>
      </dsp:txXfrm>
    </dsp:sp>
    <dsp:sp modelId="{6F3605B7-2D48-4C8E-B0BD-D7E196B7DE2F}">
      <dsp:nvSpPr>
        <dsp:cNvPr id="0" name=""/>
        <dsp:cNvSpPr/>
      </dsp:nvSpPr>
      <dsp:spPr>
        <a:xfrm>
          <a:off x="4336851" y="47436"/>
          <a:ext cx="3518296" cy="211097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2399" tIns="180964" rIns="172399" bIns="180964"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Inside SBCUSD boundary had increased poverty </a:t>
          </a:r>
        </a:p>
      </dsp:txBody>
      <dsp:txXfrm>
        <a:off x="4336851" y="47436"/>
        <a:ext cx="3518296" cy="2110978"/>
      </dsp:txXfrm>
    </dsp:sp>
    <dsp:sp modelId="{69ECD48E-9990-4AB3-A58F-3B15936ED78A}">
      <dsp:nvSpPr>
        <dsp:cNvPr id="0" name=""/>
        <dsp:cNvSpPr/>
      </dsp:nvSpPr>
      <dsp:spPr>
        <a:xfrm>
          <a:off x="1768494" y="2156614"/>
          <a:ext cx="8655010" cy="778608"/>
        </a:xfrm>
        <a:custGeom>
          <a:avLst/>
          <a:gdLst/>
          <a:ahLst/>
          <a:cxnLst/>
          <a:rect l="0" t="0" r="0" b="0"/>
          <a:pathLst>
            <a:path>
              <a:moveTo>
                <a:pt x="8655010" y="0"/>
              </a:moveTo>
              <a:lnTo>
                <a:pt x="8655010" y="406404"/>
              </a:lnTo>
              <a:lnTo>
                <a:pt x="0" y="406404"/>
              </a:lnTo>
              <a:lnTo>
                <a:pt x="0" y="778608"/>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78681" y="2541872"/>
        <a:ext cx="434637" cy="8092"/>
      </dsp:txXfrm>
    </dsp:sp>
    <dsp:sp modelId="{7F1CF88C-1704-4C51-BCDB-37E2D8BB29E2}">
      <dsp:nvSpPr>
        <dsp:cNvPr id="0" name=""/>
        <dsp:cNvSpPr/>
      </dsp:nvSpPr>
      <dsp:spPr>
        <a:xfrm>
          <a:off x="8664356" y="47436"/>
          <a:ext cx="3518296" cy="211097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2399" tIns="180964" rIns="172399" bIns="180964"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Students with better access to healthy foods. </a:t>
          </a:r>
        </a:p>
      </dsp:txBody>
      <dsp:txXfrm>
        <a:off x="8664356" y="47436"/>
        <a:ext cx="3518296" cy="2110978"/>
      </dsp:txXfrm>
    </dsp:sp>
    <dsp:sp modelId="{93188DAE-65CF-428C-988E-FA34E1DDECBE}">
      <dsp:nvSpPr>
        <dsp:cNvPr id="0" name=""/>
        <dsp:cNvSpPr/>
      </dsp:nvSpPr>
      <dsp:spPr>
        <a:xfrm>
          <a:off x="3525843" y="3977391"/>
          <a:ext cx="778608" cy="91440"/>
        </a:xfrm>
        <a:custGeom>
          <a:avLst/>
          <a:gdLst/>
          <a:ahLst/>
          <a:cxnLst/>
          <a:rect l="0" t="0" r="0" b="0"/>
          <a:pathLst>
            <a:path>
              <a:moveTo>
                <a:pt x="0" y="45720"/>
              </a:moveTo>
              <a:lnTo>
                <a:pt x="778608"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94917" y="4019065"/>
        <a:ext cx="40460" cy="8092"/>
      </dsp:txXfrm>
    </dsp:sp>
    <dsp:sp modelId="{F1EE86FA-82A2-4735-88D2-FA70BE24BB0C}">
      <dsp:nvSpPr>
        <dsp:cNvPr id="0" name=""/>
        <dsp:cNvSpPr/>
      </dsp:nvSpPr>
      <dsp:spPr>
        <a:xfrm>
          <a:off x="9346" y="2967622"/>
          <a:ext cx="3518296" cy="211097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2399" tIns="180964" rIns="172399" bIns="180964"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USA National Average crime rate in student living zip code area</a:t>
          </a:r>
          <a:endParaRPr lang="en-US" sz="2600" kern="1200" dirty="0"/>
        </a:p>
      </dsp:txBody>
      <dsp:txXfrm>
        <a:off x="9346" y="2967622"/>
        <a:ext cx="3518296" cy="2110978"/>
      </dsp:txXfrm>
    </dsp:sp>
    <dsp:sp modelId="{F64B27FC-24FD-4A13-B706-3136E648531C}">
      <dsp:nvSpPr>
        <dsp:cNvPr id="0" name=""/>
        <dsp:cNvSpPr/>
      </dsp:nvSpPr>
      <dsp:spPr>
        <a:xfrm>
          <a:off x="7853348" y="3977391"/>
          <a:ext cx="778608" cy="91440"/>
        </a:xfrm>
        <a:custGeom>
          <a:avLst/>
          <a:gdLst/>
          <a:ahLst/>
          <a:cxnLst/>
          <a:rect l="0" t="0" r="0" b="0"/>
          <a:pathLst>
            <a:path>
              <a:moveTo>
                <a:pt x="0" y="45720"/>
              </a:moveTo>
              <a:lnTo>
                <a:pt x="778608"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22422" y="4019065"/>
        <a:ext cx="40460" cy="8092"/>
      </dsp:txXfrm>
    </dsp:sp>
    <dsp:sp modelId="{59118D53-AD40-4B89-9346-A9074D07A0F1}">
      <dsp:nvSpPr>
        <dsp:cNvPr id="0" name=""/>
        <dsp:cNvSpPr/>
      </dsp:nvSpPr>
      <dsp:spPr>
        <a:xfrm>
          <a:off x="4336851" y="2967622"/>
          <a:ext cx="3518296" cy="211097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2399" tIns="180964" rIns="172399" bIns="180964"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Students who are living outside the boundary are receiving more support</a:t>
          </a:r>
        </a:p>
      </dsp:txBody>
      <dsp:txXfrm>
        <a:off x="4336851" y="2967622"/>
        <a:ext cx="3518296" cy="2110978"/>
      </dsp:txXfrm>
    </dsp:sp>
    <dsp:sp modelId="{CEE31398-1EDB-4BCE-9457-E45E4D9BD757}">
      <dsp:nvSpPr>
        <dsp:cNvPr id="0" name=""/>
        <dsp:cNvSpPr/>
      </dsp:nvSpPr>
      <dsp:spPr>
        <a:xfrm>
          <a:off x="8664356" y="2967622"/>
          <a:ext cx="3518296" cy="211097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2399" tIns="180964" rIns="172399" bIns="180964"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bg1"/>
              </a:solidFill>
            </a:rPr>
            <a:t>Inadequate sample size of students that live outside the boundary to make a conclusion.</a:t>
          </a:r>
        </a:p>
      </dsp:txBody>
      <dsp:txXfrm>
        <a:off x="8664356" y="2967622"/>
        <a:ext cx="3518296" cy="2110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E645B-2E9D-4DA5-8223-EDDED1DC83E1}">
      <dsp:nvSpPr>
        <dsp:cNvPr id="0" name=""/>
        <dsp:cNvSpPr/>
      </dsp:nvSpPr>
      <dsp:spPr>
        <a:xfrm>
          <a:off x="0" y="4879"/>
          <a:ext cx="6965004" cy="103923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7585AB-17F0-4944-AB9A-FF40C7848032}">
      <dsp:nvSpPr>
        <dsp:cNvPr id="0" name=""/>
        <dsp:cNvSpPr/>
      </dsp:nvSpPr>
      <dsp:spPr>
        <a:xfrm>
          <a:off x="314368" y="238706"/>
          <a:ext cx="571578" cy="5715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56C6CE-D836-4A0F-BAEB-1AFBB464BB11}">
      <dsp:nvSpPr>
        <dsp:cNvPr id="0" name=""/>
        <dsp:cNvSpPr/>
      </dsp:nvSpPr>
      <dsp:spPr>
        <a:xfrm>
          <a:off x="1200314" y="4879"/>
          <a:ext cx="3134251" cy="103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86" tIns="109986" rIns="109986" bIns="109986"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2"/>
              </a:solidFill>
            </a:rPr>
            <a:t>Age Range (Model 1) and Grade Level (Model 2) are highly correlated with each other </a:t>
          </a:r>
          <a:endParaRPr lang="en-US" sz="1600" kern="1200" dirty="0"/>
        </a:p>
      </dsp:txBody>
      <dsp:txXfrm>
        <a:off x="1200314" y="4879"/>
        <a:ext cx="3134251" cy="1039233"/>
      </dsp:txXfrm>
    </dsp:sp>
    <dsp:sp modelId="{3C66955D-5425-40D7-A75A-D5293F3BE675}">
      <dsp:nvSpPr>
        <dsp:cNvPr id="0" name=""/>
        <dsp:cNvSpPr/>
      </dsp:nvSpPr>
      <dsp:spPr>
        <a:xfrm>
          <a:off x="4334566" y="4879"/>
          <a:ext cx="2630437" cy="103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86" tIns="109986" rIns="109986" bIns="109986"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2"/>
              </a:solidFill>
            </a:rPr>
            <a:t>Covariates has very similar results in both models</a:t>
          </a:r>
        </a:p>
      </dsp:txBody>
      <dsp:txXfrm>
        <a:off x="4334566" y="4879"/>
        <a:ext cx="2630437" cy="1039233"/>
      </dsp:txXfrm>
    </dsp:sp>
    <dsp:sp modelId="{00C215A8-1ABB-4EA4-B62C-3CDE6B5E98E7}">
      <dsp:nvSpPr>
        <dsp:cNvPr id="0" name=""/>
        <dsp:cNvSpPr/>
      </dsp:nvSpPr>
      <dsp:spPr>
        <a:xfrm>
          <a:off x="0" y="1303920"/>
          <a:ext cx="6965004" cy="103923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D146C-27F5-4035-9EAF-9419888902EE}">
      <dsp:nvSpPr>
        <dsp:cNvPr id="0" name=""/>
        <dsp:cNvSpPr/>
      </dsp:nvSpPr>
      <dsp:spPr>
        <a:xfrm>
          <a:off x="314368" y="1537748"/>
          <a:ext cx="571578" cy="5715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6752E0-84F4-4AB7-86DF-6A8471B5DCB8}">
      <dsp:nvSpPr>
        <dsp:cNvPr id="0" name=""/>
        <dsp:cNvSpPr/>
      </dsp:nvSpPr>
      <dsp:spPr>
        <a:xfrm>
          <a:off x="1200314" y="1303920"/>
          <a:ext cx="5764689" cy="103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86" tIns="109986" rIns="109986" bIns="109986"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2"/>
              </a:solidFill>
            </a:rPr>
            <a:t>Students did better on the English test than the Math test</a:t>
          </a:r>
          <a:r>
            <a:rPr lang="en-US" sz="1600" kern="1200" dirty="0"/>
            <a:t>.</a:t>
          </a:r>
        </a:p>
      </dsp:txBody>
      <dsp:txXfrm>
        <a:off x="1200314" y="1303920"/>
        <a:ext cx="5764689" cy="1039233"/>
      </dsp:txXfrm>
    </dsp:sp>
    <dsp:sp modelId="{AF1539BA-0F9F-40B0-BBA7-7A579E0DD149}">
      <dsp:nvSpPr>
        <dsp:cNvPr id="0" name=""/>
        <dsp:cNvSpPr/>
      </dsp:nvSpPr>
      <dsp:spPr>
        <a:xfrm>
          <a:off x="0" y="2602962"/>
          <a:ext cx="6965004" cy="103923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89514-BAC0-4AAA-96AF-4618D4F87154}">
      <dsp:nvSpPr>
        <dsp:cNvPr id="0" name=""/>
        <dsp:cNvSpPr/>
      </dsp:nvSpPr>
      <dsp:spPr>
        <a:xfrm>
          <a:off x="314368" y="2836789"/>
          <a:ext cx="571578" cy="5715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CD50DE-FBB9-4781-ACEA-2DC9D4690E80}">
      <dsp:nvSpPr>
        <dsp:cNvPr id="0" name=""/>
        <dsp:cNvSpPr/>
      </dsp:nvSpPr>
      <dsp:spPr>
        <a:xfrm>
          <a:off x="1200314" y="2602962"/>
          <a:ext cx="3134251" cy="103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86" tIns="109986" rIns="109986" bIns="109986"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2"/>
              </a:solidFill>
            </a:rPr>
            <a:t>Individuals who had the least odds of passing </a:t>
          </a:r>
        </a:p>
      </dsp:txBody>
      <dsp:txXfrm>
        <a:off x="1200314" y="2602962"/>
        <a:ext cx="3134251" cy="1039233"/>
      </dsp:txXfrm>
    </dsp:sp>
    <dsp:sp modelId="{89A4266B-7B55-4A02-8202-76871EA657CC}">
      <dsp:nvSpPr>
        <dsp:cNvPr id="0" name=""/>
        <dsp:cNvSpPr/>
      </dsp:nvSpPr>
      <dsp:spPr>
        <a:xfrm>
          <a:off x="4334566" y="2602962"/>
          <a:ext cx="2630437" cy="103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86" tIns="109986" rIns="109986" bIns="109986"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dirty="0">
              <a:solidFill>
                <a:schemeClr val="tx2"/>
              </a:solidFill>
            </a:rPr>
            <a:t>Younger</a:t>
          </a:r>
        </a:p>
        <a:p>
          <a:pPr marL="0" lvl="0" indent="0" algn="l" defTabSz="533400">
            <a:lnSpc>
              <a:spcPct val="90000"/>
            </a:lnSpc>
            <a:spcBef>
              <a:spcPct val="0"/>
            </a:spcBef>
            <a:spcAft>
              <a:spcPct val="35000"/>
            </a:spcAft>
            <a:buFont typeface="Arial" panose="020B0604020202020204" pitchFamily="34" charset="0"/>
            <a:buNone/>
          </a:pPr>
          <a:r>
            <a:rPr lang="en-US" sz="1200" kern="1200" dirty="0">
              <a:solidFill>
                <a:schemeClr val="tx2"/>
              </a:solidFill>
            </a:rPr>
            <a:t>Male</a:t>
          </a:r>
        </a:p>
        <a:p>
          <a:pPr marL="0" lvl="0" indent="0" algn="l" defTabSz="533400">
            <a:lnSpc>
              <a:spcPct val="90000"/>
            </a:lnSpc>
            <a:spcBef>
              <a:spcPct val="0"/>
            </a:spcBef>
            <a:spcAft>
              <a:spcPct val="35000"/>
            </a:spcAft>
            <a:buFont typeface="Arial" panose="020B0604020202020204" pitchFamily="34" charset="0"/>
            <a:buNone/>
          </a:pPr>
          <a:r>
            <a:rPr lang="en-US" sz="1200" kern="1200" dirty="0">
              <a:solidFill>
                <a:schemeClr val="tx2"/>
              </a:solidFill>
            </a:rPr>
            <a:t>African American </a:t>
          </a:r>
        </a:p>
        <a:p>
          <a:pPr marL="0" lvl="0" indent="0" algn="l" defTabSz="533400">
            <a:lnSpc>
              <a:spcPct val="90000"/>
            </a:lnSpc>
            <a:spcBef>
              <a:spcPct val="0"/>
            </a:spcBef>
            <a:spcAft>
              <a:spcPct val="35000"/>
            </a:spcAft>
            <a:buFont typeface="Arial" panose="020B0604020202020204" pitchFamily="34" charset="0"/>
            <a:buNone/>
          </a:pPr>
          <a:r>
            <a:rPr lang="en-US" sz="1200" kern="1200" dirty="0">
              <a:solidFill>
                <a:schemeClr val="tx2"/>
              </a:solidFill>
            </a:rPr>
            <a:t>Early Grade level </a:t>
          </a:r>
        </a:p>
      </dsp:txBody>
      <dsp:txXfrm>
        <a:off x="4334566" y="2602962"/>
        <a:ext cx="2630437" cy="1039233"/>
      </dsp:txXfrm>
    </dsp:sp>
    <dsp:sp modelId="{F9BED52D-9B69-4ADE-B622-914CB03CB1E6}">
      <dsp:nvSpPr>
        <dsp:cNvPr id="0" name=""/>
        <dsp:cNvSpPr/>
      </dsp:nvSpPr>
      <dsp:spPr>
        <a:xfrm>
          <a:off x="0" y="3902003"/>
          <a:ext cx="6965004" cy="103923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75209-F290-4890-87E8-05E72B52A815}">
      <dsp:nvSpPr>
        <dsp:cNvPr id="0" name=""/>
        <dsp:cNvSpPr/>
      </dsp:nvSpPr>
      <dsp:spPr>
        <a:xfrm>
          <a:off x="314368" y="4135831"/>
          <a:ext cx="571578" cy="5715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1D7919-730E-43F0-B092-16D1E370AA6F}">
      <dsp:nvSpPr>
        <dsp:cNvPr id="0" name=""/>
        <dsp:cNvSpPr/>
      </dsp:nvSpPr>
      <dsp:spPr>
        <a:xfrm>
          <a:off x="1200314" y="3902003"/>
          <a:ext cx="5764689" cy="103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86" tIns="109986" rIns="109986" bIns="109986"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2"/>
              </a:solidFill>
            </a:rPr>
            <a:t>Home Support</a:t>
          </a:r>
        </a:p>
      </dsp:txBody>
      <dsp:txXfrm>
        <a:off x="1200314" y="3902003"/>
        <a:ext cx="5764689" cy="1039233"/>
      </dsp:txXfrm>
    </dsp:sp>
    <dsp:sp modelId="{D724BAA6-CA6B-4EB2-BF79-1DD47979FB79}">
      <dsp:nvSpPr>
        <dsp:cNvPr id="0" name=""/>
        <dsp:cNvSpPr/>
      </dsp:nvSpPr>
      <dsp:spPr>
        <a:xfrm>
          <a:off x="0" y="5201045"/>
          <a:ext cx="6965004" cy="103923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701F83-6A4A-40E7-B0ED-F5C0F97C7598}">
      <dsp:nvSpPr>
        <dsp:cNvPr id="0" name=""/>
        <dsp:cNvSpPr/>
      </dsp:nvSpPr>
      <dsp:spPr>
        <a:xfrm>
          <a:off x="314368" y="5434873"/>
          <a:ext cx="571578" cy="5715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0E0F0E-6BD1-47FA-94DF-165127F7449B}">
      <dsp:nvSpPr>
        <dsp:cNvPr id="0" name=""/>
        <dsp:cNvSpPr/>
      </dsp:nvSpPr>
      <dsp:spPr>
        <a:xfrm>
          <a:off x="1200314" y="5201045"/>
          <a:ext cx="5764689" cy="103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86" tIns="109986" rIns="109986" bIns="109986"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2"/>
              </a:solidFill>
            </a:rPr>
            <a:t>School Support</a:t>
          </a:r>
        </a:p>
      </dsp:txBody>
      <dsp:txXfrm>
        <a:off x="1200314" y="5201045"/>
        <a:ext cx="5764689" cy="10392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12CB7-5F9F-45B6-87C9-4CED2C6054FF}">
      <dsp:nvSpPr>
        <dsp:cNvPr id="0" name=""/>
        <dsp:cNvSpPr/>
      </dsp:nvSpPr>
      <dsp:spPr>
        <a:xfrm>
          <a:off x="0" y="659626"/>
          <a:ext cx="10353675" cy="12177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3E242F-F56B-438E-B5DB-EF36F7A2EFBC}">
      <dsp:nvSpPr>
        <dsp:cNvPr id="0" name=""/>
        <dsp:cNvSpPr/>
      </dsp:nvSpPr>
      <dsp:spPr>
        <a:xfrm>
          <a:off x="248934" y="839986"/>
          <a:ext cx="908655" cy="8570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1F29F7-5322-42A9-83D5-1F20C8FD7FBD}">
      <dsp:nvSpPr>
        <dsp:cNvPr id="0" name=""/>
        <dsp:cNvSpPr/>
      </dsp:nvSpPr>
      <dsp:spPr>
        <a:xfrm>
          <a:off x="1406525" y="659626"/>
          <a:ext cx="8947149"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effectLst/>
              <a:latin typeface="+mn-lt"/>
              <a:ea typeface="+mn-ea"/>
              <a:cs typeface="+mn-cs"/>
            </a:rPr>
            <a:t>Parental involvement or parental support also has strong evidence to children’s dietary habit regardless of food environment, such guardians who promote healthy eating such as increase intake of fruits and vegetables while lower intake of junk food, as children imitate their parents eating habits </a:t>
          </a:r>
          <a:r>
            <a:rPr lang="en-US" sz="1800" b="0" kern="1200" dirty="0"/>
            <a:t>(</a:t>
          </a:r>
          <a:r>
            <a:rPr lang="en-US" sz="1800" b="0" kern="1200" dirty="0" err="1"/>
            <a:t>Scaligoni</a:t>
          </a:r>
          <a:r>
            <a:rPr lang="en-US" sz="1800" b="0" kern="1200" dirty="0"/>
            <a:t> et al., 2018).</a:t>
          </a:r>
        </a:p>
      </dsp:txBody>
      <dsp:txXfrm>
        <a:off x="1406525" y="659626"/>
        <a:ext cx="8947149" cy="1217771"/>
      </dsp:txXfrm>
    </dsp:sp>
    <dsp:sp modelId="{C7F4897A-642D-4855-BC0F-9B2377915867}">
      <dsp:nvSpPr>
        <dsp:cNvPr id="0" name=""/>
        <dsp:cNvSpPr/>
      </dsp:nvSpPr>
      <dsp:spPr>
        <a:xfrm>
          <a:off x="0" y="2181839"/>
          <a:ext cx="10353675" cy="12177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BE8A2-A16D-45BB-9B05-6DB836937E91}">
      <dsp:nvSpPr>
        <dsp:cNvPr id="0" name=""/>
        <dsp:cNvSpPr/>
      </dsp:nvSpPr>
      <dsp:spPr>
        <a:xfrm>
          <a:off x="368375" y="2455838"/>
          <a:ext cx="669774" cy="669774"/>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1573AF-9DC4-48F9-B066-A3418C7FA081}">
      <dsp:nvSpPr>
        <dsp:cNvPr id="0" name=""/>
        <dsp:cNvSpPr/>
      </dsp:nvSpPr>
      <dsp:spPr>
        <a:xfrm>
          <a:off x="1406525" y="2181839"/>
          <a:ext cx="8947149"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800100">
            <a:lnSpc>
              <a:spcPct val="90000"/>
            </a:lnSpc>
            <a:spcBef>
              <a:spcPct val="0"/>
            </a:spcBef>
            <a:spcAft>
              <a:spcPct val="35000"/>
            </a:spcAft>
            <a:buNone/>
          </a:pPr>
          <a:r>
            <a:rPr lang="en-US" sz="1800" kern="1200" dirty="0"/>
            <a:t>Students who are have healthy diets show a positive association towards academic performance because of decrease intake of high fats and carbs that lead to decrease in cognitive function that is detrimental in academic performance (Gómez-Pinilla, 2008).</a:t>
          </a:r>
        </a:p>
      </dsp:txBody>
      <dsp:txXfrm>
        <a:off x="1406525" y="2181839"/>
        <a:ext cx="8947149" cy="121777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41E92-A14C-4451-8870-5C31BB19B5E2}" type="datetimeFigureOut">
              <a:rPr lang="en-US" smtClean="0"/>
              <a:t>6/4/2020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ECB09-5ACB-463A-A2A5-87CE07ABD9A7}" type="slidenum">
              <a:rPr lang="en-US" smtClean="0"/>
              <a:t>‹#›</a:t>
            </a:fld>
            <a:endParaRPr lang="en-US"/>
          </a:p>
        </p:txBody>
      </p:sp>
    </p:spTree>
    <p:extLst>
      <p:ext uri="{BB962C8B-B14F-4D97-AF65-F5344CB8AC3E}">
        <p14:creationId xmlns:p14="http://schemas.microsoft.com/office/powerpoint/2010/main" val="2533928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Darelle Amores and I go to Loma Linda University School of Public Health for Epidemiology.</a:t>
            </a:r>
          </a:p>
          <a:p>
            <a:r>
              <a:rPr lang="en-US" dirty="0"/>
              <a:t>The topic I am presenting, does support serve as protective factor for children living in areas of low SES?</a:t>
            </a:r>
          </a:p>
        </p:txBody>
      </p:sp>
      <p:sp>
        <p:nvSpPr>
          <p:cNvPr id="4" name="Slide Number Placeholder 3"/>
          <p:cNvSpPr>
            <a:spLocks noGrp="1"/>
          </p:cNvSpPr>
          <p:nvPr>
            <p:ph type="sldNum" sz="quarter" idx="5"/>
          </p:nvPr>
        </p:nvSpPr>
        <p:spPr/>
        <p:txBody>
          <a:bodyPr/>
          <a:lstStyle/>
          <a:p>
            <a:fld id="{C3BECB09-5ACB-463A-A2A5-87CE07ABD9A7}" type="slidenum">
              <a:rPr lang="en-US" smtClean="0"/>
              <a:t>1</a:t>
            </a:fld>
            <a:endParaRPr lang="en-US"/>
          </a:p>
        </p:txBody>
      </p:sp>
    </p:spTree>
    <p:extLst>
      <p:ext uri="{BB962C8B-B14F-4D97-AF65-F5344CB8AC3E}">
        <p14:creationId xmlns:p14="http://schemas.microsoft.com/office/powerpoint/2010/main" val="1675935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Academic performance can be indicated by the California Assessment of Student Performance and Progress Test also known as CAASSPP.</a:t>
            </a:r>
          </a:p>
          <a:p>
            <a:r>
              <a:rPr lang="en-US" dirty="0"/>
              <a:t>Which students from California have to take each year.</a:t>
            </a:r>
          </a:p>
          <a:p>
            <a:r>
              <a:rPr lang="en-US" dirty="0"/>
              <a:t>The CAASP has two tests which is comprised of Mathematics and English Language Arts. </a:t>
            </a:r>
          </a:p>
          <a:p>
            <a:r>
              <a:rPr lang="en-US" dirty="0"/>
              <a:t>The test indicates categorization of students achievement claims. These claims help indicates advancement to the next grade level and even graduation.</a:t>
            </a:r>
          </a:p>
        </p:txBody>
      </p:sp>
      <p:sp>
        <p:nvSpPr>
          <p:cNvPr id="4" name="Slide Number Placeholder 3"/>
          <p:cNvSpPr>
            <a:spLocks noGrp="1"/>
          </p:cNvSpPr>
          <p:nvPr>
            <p:ph type="sldNum" sz="quarter" idx="5"/>
          </p:nvPr>
        </p:nvSpPr>
        <p:spPr/>
        <p:txBody>
          <a:bodyPr/>
          <a:lstStyle/>
          <a:p>
            <a:fld id="{C3BECB09-5ACB-463A-A2A5-87CE07ABD9A7}" type="slidenum">
              <a:rPr lang="en-US" smtClean="0"/>
              <a:t>10</a:t>
            </a:fld>
            <a:endParaRPr lang="en-US"/>
          </a:p>
        </p:txBody>
      </p:sp>
    </p:spTree>
    <p:extLst>
      <p:ext uri="{BB962C8B-B14F-4D97-AF65-F5344CB8AC3E}">
        <p14:creationId xmlns:p14="http://schemas.microsoft.com/office/powerpoint/2010/main" val="249372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students test scores in California has been increasing over through the years but it is a generalize output of California scores</a:t>
            </a:r>
          </a:p>
          <a:p>
            <a:r>
              <a:rPr lang="en-US" dirty="0"/>
              <a:t>However, it does not reflect low SES in particular that investigates environmental factors such as high crime rate, food environment, and poverty.</a:t>
            </a:r>
          </a:p>
          <a:p>
            <a:endParaRPr lang="en-US" dirty="0"/>
          </a:p>
          <a:p>
            <a:r>
              <a:rPr lang="en-US" dirty="0"/>
              <a:t>So let’s dive in the research questions</a:t>
            </a:r>
          </a:p>
        </p:txBody>
      </p:sp>
      <p:sp>
        <p:nvSpPr>
          <p:cNvPr id="4" name="Slide Number Placeholder 3"/>
          <p:cNvSpPr>
            <a:spLocks noGrp="1"/>
          </p:cNvSpPr>
          <p:nvPr>
            <p:ph type="sldNum" sz="quarter" idx="5"/>
          </p:nvPr>
        </p:nvSpPr>
        <p:spPr/>
        <p:txBody>
          <a:bodyPr/>
          <a:lstStyle/>
          <a:p>
            <a:fld id="{C3BECB09-5ACB-463A-A2A5-87CE07ABD9A7}" type="slidenum">
              <a:rPr lang="en-US" smtClean="0"/>
              <a:t>11</a:t>
            </a:fld>
            <a:endParaRPr lang="en-US"/>
          </a:p>
        </p:txBody>
      </p:sp>
    </p:spTree>
    <p:extLst>
      <p:ext uri="{BB962C8B-B14F-4D97-AF65-F5344CB8AC3E}">
        <p14:creationId xmlns:p14="http://schemas.microsoft.com/office/powerpoint/2010/main" val="2114913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my research questions </a:t>
            </a:r>
          </a:p>
          <a:p>
            <a:endParaRPr lang="en-US" dirty="0"/>
          </a:p>
          <a:p>
            <a:r>
              <a:rPr lang="en-US" dirty="0"/>
              <a:t>The first question…..</a:t>
            </a:r>
          </a:p>
          <a:p>
            <a:r>
              <a:rPr lang="en-US" dirty="0"/>
              <a:t>The second question….</a:t>
            </a:r>
          </a:p>
        </p:txBody>
      </p:sp>
      <p:sp>
        <p:nvSpPr>
          <p:cNvPr id="4" name="Slide Number Placeholder 3"/>
          <p:cNvSpPr>
            <a:spLocks noGrp="1"/>
          </p:cNvSpPr>
          <p:nvPr>
            <p:ph type="sldNum" sz="quarter" idx="5"/>
          </p:nvPr>
        </p:nvSpPr>
        <p:spPr/>
        <p:txBody>
          <a:bodyPr/>
          <a:lstStyle/>
          <a:p>
            <a:fld id="{C3BECB09-5ACB-463A-A2A5-87CE07ABD9A7}" type="slidenum">
              <a:rPr lang="en-US" smtClean="0"/>
              <a:t>12</a:t>
            </a:fld>
            <a:endParaRPr lang="en-US"/>
          </a:p>
        </p:txBody>
      </p:sp>
    </p:spTree>
    <p:extLst>
      <p:ext uri="{BB962C8B-B14F-4D97-AF65-F5344CB8AC3E}">
        <p14:creationId xmlns:p14="http://schemas.microsoft.com/office/powerpoint/2010/main" val="3207196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will go into the methods…</a:t>
            </a:r>
          </a:p>
        </p:txBody>
      </p:sp>
      <p:sp>
        <p:nvSpPr>
          <p:cNvPr id="4" name="Slide Number Placeholder 3"/>
          <p:cNvSpPr>
            <a:spLocks noGrp="1"/>
          </p:cNvSpPr>
          <p:nvPr>
            <p:ph type="sldNum" sz="quarter" idx="5"/>
          </p:nvPr>
        </p:nvSpPr>
        <p:spPr/>
        <p:txBody>
          <a:bodyPr/>
          <a:lstStyle/>
          <a:p>
            <a:fld id="{C3BECB09-5ACB-463A-A2A5-87CE07ABD9A7}" type="slidenum">
              <a:rPr lang="en-US" smtClean="0"/>
              <a:t>13</a:t>
            </a:fld>
            <a:endParaRPr lang="en-US"/>
          </a:p>
        </p:txBody>
      </p:sp>
    </p:spTree>
    <p:extLst>
      <p:ext uri="{BB962C8B-B14F-4D97-AF65-F5344CB8AC3E}">
        <p14:creationId xmlns:p14="http://schemas.microsoft.com/office/powerpoint/2010/main" val="142959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Starting with the population, </a:t>
            </a:r>
          </a:p>
          <a:p>
            <a:pPr marL="171450" indent="-171450">
              <a:buFontTx/>
              <a:buChar char="-"/>
            </a:pPr>
            <a:r>
              <a:rPr lang="en-US" dirty="0"/>
              <a:t>JUST READ</a:t>
            </a:r>
          </a:p>
        </p:txBody>
      </p:sp>
      <p:sp>
        <p:nvSpPr>
          <p:cNvPr id="4" name="Slide Number Placeholder 3"/>
          <p:cNvSpPr>
            <a:spLocks noGrp="1"/>
          </p:cNvSpPr>
          <p:nvPr>
            <p:ph type="sldNum" sz="quarter" idx="5"/>
          </p:nvPr>
        </p:nvSpPr>
        <p:spPr/>
        <p:txBody>
          <a:bodyPr/>
          <a:lstStyle/>
          <a:p>
            <a:fld id="{C3BECB09-5ACB-463A-A2A5-87CE07ABD9A7}" type="slidenum">
              <a:rPr lang="en-US" smtClean="0"/>
              <a:t>14</a:t>
            </a:fld>
            <a:endParaRPr lang="en-US"/>
          </a:p>
        </p:txBody>
      </p:sp>
    </p:spTree>
    <p:extLst>
      <p:ext uri="{BB962C8B-B14F-4D97-AF65-F5344CB8AC3E}">
        <p14:creationId xmlns:p14="http://schemas.microsoft.com/office/powerpoint/2010/main" val="299330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collection of data,</a:t>
            </a:r>
          </a:p>
          <a:p>
            <a:endParaRPr lang="en-US" dirty="0"/>
          </a:p>
          <a:p>
            <a:r>
              <a:rPr lang="en-US" dirty="0"/>
              <a:t>We received the test results from the school district.</a:t>
            </a:r>
          </a:p>
          <a:p>
            <a:endParaRPr lang="en-US" dirty="0"/>
          </a:p>
          <a:p>
            <a:r>
              <a:rPr lang="en-US" dirty="0"/>
              <a:t>A survey was created by </a:t>
            </a:r>
            <a:r>
              <a:rPr lang="en-US" dirty="0" err="1"/>
              <a:t>loma</a:t>
            </a:r>
            <a:r>
              <a:rPr lang="en-US" dirty="0"/>
              <a:t> </a:t>
            </a:r>
            <a:r>
              <a:rPr lang="en-US" dirty="0" err="1"/>
              <a:t>linda</a:t>
            </a:r>
            <a:r>
              <a:rPr lang="en-US" dirty="0"/>
              <a:t> university to measure school climate, social emotional learning, potential risky behaviors, and support from students environment such as home, school, and outside home and school. </a:t>
            </a:r>
          </a:p>
        </p:txBody>
      </p:sp>
      <p:sp>
        <p:nvSpPr>
          <p:cNvPr id="4" name="Slide Number Placeholder 3"/>
          <p:cNvSpPr>
            <a:spLocks noGrp="1"/>
          </p:cNvSpPr>
          <p:nvPr>
            <p:ph type="sldNum" sz="quarter" idx="5"/>
          </p:nvPr>
        </p:nvSpPr>
        <p:spPr/>
        <p:txBody>
          <a:bodyPr/>
          <a:lstStyle/>
          <a:p>
            <a:fld id="{C3BECB09-5ACB-463A-A2A5-87CE07ABD9A7}" type="slidenum">
              <a:rPr lang="en-US" smtClean="0"/>
              <a:t>15</a:t>
            </a:fld>
            <a:endParaRPr lang="en-US"/>
          </a:p>
        </p:txBody>
      </p:sp>
    </p:spTree>
    <p:extLst>
      <p:ext uri="{BB962C8B-B14F-4D97-AF65-F5344CB8AC3E}">
        <p14:creationId xmlns:p14="http://schemas.microsoft.com/office/powerpoint/2010/main" val="2437658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outcome variables are the CAASP test results which indicates standards met or not met </a:t>
            </a:r>
          </a:p>
          <a:p>
            <a:endParaRPr lang="en-US" dirty="0"/>
          </a:p>
          <a:p>
            <a:r>
              <a:rPr lang="en-US" dirty="0"/>
              <a:t>Exposures are different categories of support.</a:t>
            </a:r>
          </a:p>
          <a:p>
            <a:endParaRPr lang="en-US" dirty="0"/>
          </a:p>
          <a:p>
            <a:r>
              <a:rPr lang="en-US" dirty="0"/>
              <a:t>Covariates are social-demographics and school information such as low SES and grade level</a:t>
            </a:r>
          </a:p>
        </p:txBody>
      </p:sp>
      <p:sp>
        <p:nvSpPr>
          <p:cNvPr id="4" name="Slide Number Placeholder 3"/>
          <p:cNvSpPr>
            <a:spLocks noGrp="1"/>
          </p:cNvSpPr>
          <p:nvPr>
            <p:ph type="sldNum" sz="quarter" idx="5"/>
          </p:nvPr>
        </p:nvSpPr>
        <p:spPr/>
        <p:txBody>
          <a:bodyPr/>
          <a:lstStyle/>
          <a:p>
            <a:fld id="{C3BECB09-5ACB-463A-A2A5-87CE07ABD9A7}" type="slidenum">
              <a:rPr lang="en-US" smtClean="0"/>
              <a:t>16</a:t>
            </a:fld>
            <a:endParaRPr lang="en-US"/>
          </a:p>
        </p:txBody>
      </p:sp>
    </p:spTree>
    <p:extLst>
      <p:ext uri="{BB962C8B-B14F-4D97-AF65-F5344CB8AC3E}">
        <p14:creationId xmlns:p14="http://schemas.microsoft.com/office/powerpoint/2010/main" val="3075796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questions in terms of the </a:t>
            </a:r>
            <a:r>
              <a:rPr lang="en-US" dirty="0" err="1"/>
              <a:t>cateogories</a:t>
            </a:r>
            <a:r>
              <a:rPr lang="en-US" dirty="0"/>
              <a:t> of support, and each response was measured in a </a:t>
            </a:r>
            <a:r>
              <a:rPr lang="en-US" dirty="0" err="1"/>
              <a:t>likert</a:t>
            </a:r>
            <a:r>
              <a:rPr lang="en-US" dirty="0"/>
              <a:t> scale </a:t>
            </a:r>
          </a:p>
          <a:p>
            <a:endParaRPr lang="en-US" dirty="0"/>
          </a:p>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17</a:t>
            </a:fld>
            <a:endParaRPr lang="en-US"/>
          </a:p>
        </p:txBody>
      </p:sp>
    </p:spTree>
    <p:extLst>
      <p:ext uri="{BB962C8B-B14F-4D97-AF65-F5344CB8AC3E}">
        <p14:creationId xmlns:p14="http://schemas.microsoft.com/office/powerpoint/2010/main" val="2255929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performed a spatial analysis and a logistic regression using ARC GIS PRO and SAS respectively. </a:t>
            </a:r>
          </a:p>
        </p:txBody>
      </p:sp>
      <p:sp>
        <p:nvSpPr>
          <p:cNvPr id="4" name="Slide Number Placeholder 3"/>
          <p:cNvSpPr>
            <a:spLocks noGrp="1"/>
          </p:cNvSpPr>
          <p:nvPr>
            <p:ph type="sldNum" sz="quarter" idx="5"/>
          </p:nvPr>
        </p:nvSpPr>
        <p:spPr/>
        <p:txBody>
          <a:bodyPr/>
          <a:lstStyle/>
          <a:p>
            <a:fld id="{C3BECB09-5ACB-463A-A2A5-87CE07ABD9A7}" type="slidenum">
              <a:rPr lang="en-US" smtClean="0"/>
              <a:t>18</a:t>
            </a:fld>
            <a:endParaRPr lang="en-US"/>
          </a:p>
        </p:txBody>
      </p:sp>
    </p:spTree>
    <p:extLst>
      <p:ext uri="{BB962C8B-B14F-4D97-AF65-F5344CB8AC3E}">
        <p14:creationId xmlns:p14="http://schemas.microsoft.com/office/powerpoint/2010/main" val="642127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will transition into my results, starting with spatial analysis</a:t>
            </a:r>
          </a:p>
        </p:txBody>
      </p:sp>
      <p:sp>
        <p:nvSpPr>
          <p:cNvPr id="4" name="Slide Number Placeholder 3"/>
          <p:cNvSpPr>
            <a:spLocks noGrp="1"/>
          </p:cNvSpPr>
          <p:nvPr>
            <p:ph type="sldNum" sz="quarter" idx="5"/>
          </p:nvPr>
        </p:nvSpPr>
        <p:spPr/>
        <p:txBody>
          <a:bodyPr/>
          <a:lstStyle/>
          <a:p>
            <a:fld id="{C3BECB09-5ACB-463A-A2A5-87CE07ABD9A7}" type="slidenum">
              <a:rPr lang="en-US" smtClean="0"/>
              <a:t>19</a:t>
            </a:fld>
            <a:endParaRPr lang="en-US"/>
          </a:p>
        </p:txBody>
      </p:sp>
    </p:spTree>
    <p:extLst>
      <p:ext uri="{BB962C8B-B14F-4D97-AF65-F5344CB8AC3E}">
        <p14:creationId xmlns:p14="http://schemas.microsoft.com/office/powerpoint/2010/main" val="166552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2</a:t>
            </a:fld>
            <a:endParaRPr lang="en-US"/>
          </a:p>
        </p:txBody>
      </p:sp>
    </p:spTree>
    <p:extLst>
      <p:ext uri="{BB962C8B-B14F-4D97-AF65-F5344CB8AC3E}">
        <p14:creationId xmlns:p14="http://schemas.microsoft.com/office/powerpoint/2010/main" val="171571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this map, we can see the students living in different zip codes indicated by areas in the shades of pink. </a:t>
            </a:r>
          </a:p>
          <a:p>
            <a:r>
              <a:rPr lang="en-US" dirty="0"/>
              <a:t>The black bordered area indicated by my mouse, shows the san Bernardino school district boundary.</a:t>
            </a:r>
          </a:p>
          <a:p>
            <a:r>
              <a:rPr lang="en-US" dirty="0"/>
              <a:t>We notice, that some students that attend the san Bernardino school district live outside the boundary,  as far as LA county and Riverside county.</a:t>
            </a:r>
          </a:p>
        </p:txBody>
      </p:sp>
      <p:sp>
        <p:nvSpPr>
          <p:cNvPr id="4" name="Slide Number Placeholder 3"/>
          <p:cNvSpPr>
            <a:spLocks noGrp="1"/>
          </p:cNvSpPr>
          <p:nvPr>
            <p:ph type="sldNum" sz="quarter" idx="5"/>
          </p:nvPr>
        </p:nvSpPr>
        <p:spPr/>
        <p:txBody>
          <a:bodyPr/>
          <a:lstStyle/>
          <a:p>
            <a:fld id="{C3BECB09-5ACB-463A-A2A5-87CE07ABD9A7}" type="slidenum">
              <a:rPr lang="en-US" smtClean="0"/>
              <a:t>20</a:t>
            </a:fld>
            <a:endParaRPr lang="en-US"/>
          </a:p>
        </p:txBody>
      </p:sp>
    </p:spTree>
    <p:extLst>
      <p:ext uri="{BB962C8B-B14F-4D97-AF65-F5344CB8AC3E}">
        <p14:creationId xmlns:p14="http://schemas.microsoft.com/office/powerpoint/2010/main" val="175945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poverty and English Test scores, </a:t>
            </a:r>
          </a:p>
          <a:p>
            <a:r>
              <a:rPr lang="en-US" dirty="0"/>
              <a:t>We can see that there are different sizes of circles on the map. Bigger circles indicates a higher ratio for passing and smaller circles indicates a higher ratio for failing according to zip code area.</a:t>
            </a:r>
          </a:p>
          <a:p>
            <a:endParaRPr lang="en-US" dirty="0"/>
          </a:p>
          <a:p>
            <a:r>
              <a:rPr lang="en-US" dirty="0"/>
              <a:t>Darker shades of color such as this darker shade of orange, indicates increase percentage of poverty in zip code areas. Lighter shades such as this yellow area indicates </a:t>
            </a:r>
          </a:p>
          <a:p>
            <a:r>
              <a:rPr lang="en-US" dirty="0"/>
              <a:t>Decrease poverty percentage. As shown, we can see that zip codes with less poverty, there are higher test scores. </a:t>
            </a:r>
          </a:p>
          <a:p>
            <a:r>
              <a:rPr lang="en-US" dirty="0"/>
              <a:t>We can also to see that there is higher percentages of poverty inside the school district boundary. </a:t>
            </a:r>
          </a:p>
        </p:txBody>
      </p:sp>
      <p:sp>
        <p:nvSpPr>
          <p:cNvPr id="4" name="Slide Number Placeholder 3"/>
          <p:cNvSpPr>
            <a:spLocks noGrp="1"/>
          </p:cNvSpPr>
          <p:nvPr>
            <p:ph type="sldNum" sz="quarter" idx="5"/>
          </p:nvPr>
        </p:nvSpPr>
        <p:spPr/>
        <p:txBody>
          <a:bodyPr/>
          <a:lstStyle/>
          <a:p>
            <a:fld id="{C3BECB09-5ACB-463A-A2A5-87CE07ABD9A7}" type="slidenum">
              <a:rPr lang="en-US" smtClean="0"/>
              <a:t>21</a:t>
            </a:fld>
            <a:endParaRPr lang="en-US"/>
          </a:p>
        </p:txBody>
      </p:sp>
    </p:spTree>
    <p:extLst>
      <p:ext uri="{BB962C8B-B14F-4D97-AF65-F5344CB8AC3E}">
        <p14:creationId xmlns:p14="http://schemas.microsoft.com/office/powerpoint/2010/main" val="1075483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map has the math test scores plotted on top. It also has the same indication as seen from the previous math.</a:t>
            </a:r>
          </a:p>
        </p:txBody>
      </p:sp>
      <p:sp>
        <p:nvSpPr>
          <p:cNvPr id="4" name="Slide Number Placeholder 3"/>
          <p:cNvSpPr>
            <a:spLocks noGrp="1"/>
          </p:cNvSpPr>
          <p:nvPr>
            <p:ph type="sldNum" sz="quarter" idx="5"/>
          </p:nvPr>
        </p:nvSpPr>
        <p:spPr/>
        <p:txBody>
          <a:bodyPr/>
          <a:lstStyle/>
          <a:p>
            <a:fld id="{C3BECB09-5ACB-463A-A2A5-87CE07ABD9A7}" type="slidenum">
              <a:rPr lang="en-US" smtClean="0"/>
              <a:t>22</a:t>
            </a:fld>
            <a:endParaRPr lang="en-US"/>
          </a:p>
        </p:txBody>
      </p:sp>
    </p:spTree>
    <p:extLst>
      <p:ext uri="{BB962C8B-B14F-4D97-AF65-F5344CB8AC3E}">
        <p14:creationId xmlns:p14="http://schemas.microsoft.com/office/powerpoint/2010/main" val="3975533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looking at the food environment, the red dots indicates individuals who are living in poverty who have less access to supermarkets and grocery stores.</a:t>
            </a:r>
          </a:p>
          <a:p>
            <a:r>
              <a:rPr lang="en-US" dirty="0"/>
              <a:t>The green areas indicates if the supermarkets are in a walkable distance from their homes. The yellow dots, indicates the actual locations of the supermarkets. </a:t>
            </a:r>
          </a:p>
        </p:txBody>
      </p:sp>
      <p:sp>
        <p:nvSpPr>
          <p:cNvPr id="4" name="Slide Number Placeholder 3"/>
          <p:cNvSpPr>
            <a:spLocks noGrp="1"/>
          </p:cNvSpPr>
          <p:nvPr>
            <p:ph type="sldNum" sz="quarter" idx="5"/>
          </p:nvPr>
        </p:nvSpPr>
        <p:spPr/>
        <p:txBody>
          <a:bodyPr/>
          <a:lstStyle/>
          <a:p>
            <a:fld id="{C3BECB09-5ACB-463A-A2A5-87CE07ABD9A7}" type="slidenum">
              <a:rPr lang="en-US" smtClean="0"/>
              <a:t>23</a:t>
            </a:fld>
            <a:endParaRPr lang="en-US"/>
          </a:p>
        </p:txBody>
      </p:sp>
    </p:spTree>
    <p:extLst>
      <p:ext uri="{BB962C8B-B14F-4D97-AF65-F5344CB8AC3E}">
        <p14:creationId xmlns:p14="http://schemas.microsoft.com/office/powerpoint/2010/main" val="4293691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be a bit hard to see but comparing areas like  Rancho Cucamonga, the area near los angels county, and Temecula we can see less red dots compared to the area that’s in the san Bernardino school district.</a:t>
            </a:r>
          </a:p>
          <a:p>
            <a:r>
              <a:rPr lang="en-US" dirty="0"/>
              <a:t>This shows that areas outside the boundary have the decrease amount of people in poverty with less access to food.</a:t>
            </a:r>
          </a:p>
        </p:txBody>
      </p:sp>
      <p:sp>
        <p:nvSpPr>
          <p:cNvPr id="4" name="Slide Number Placeholder 3"/>
          <p:cNvSpPr>
            <a:spLocks noGrp="1"/>
          </p:cNvSpPr>
          <p:nvPr>
            <p:ph type="sldNum" sz="quarter" idx="5"/>
          </p:nvPr>
        </p:nvSpPr>
        <p:spPr/>
        <p:txBody>
          <a:bodyPr/>
          <a:lstStyle/>
          <a:p>
            <a:fld id="{C3BECB09-5ACB-463A-A2A5-87CE07ABD9A7}" type="slidenum">
              <a:rPr lang="en-US" smtClean="0"/>
              <a:t>24</a:t>
            </a:fld>
            <a:endParaRPr lang="en-US"/>
          </a:p>
        </p:txBody>
      </p:sp>
    </p:spTree>
    <p:extLst>
      <p:ext uri="{BB962C8B-B14F-4D97-AF65-F5344CB8AC3E}">
        <p14:creationId xmlns:p14="http://schemas.microsoft.com/office/powerpoint/2010/main" val="3268908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plotted test scores according to zip code area and we can see that better access to grocery stores and market places indicates better test scores for both </a:t>
            </a:r>
            <a:r>
              <a:rPr lang="en-US" dirty="0" err="1"/>
              <a:t>english</a:t>
            </a:r>
            <a:r>
              <a:rPr lang="en-US" dirty="0"/>
              <a:t>….</a:t>
            </a:r>
          </a:p>
        </p:txBody>
      </p:sp>
      <p:sp>
        <p:nvSpPr>
          <p:cNvPr id="4" name="Slide Number Placeholder 3"/>
          <p:cNvSpPr>
            <a:spLocks noGrp="1"/>
          </p:cNvSpPr>
          <p:nvPr>
            <p:ph type="sldNum" sz="quarter" idx="5"/>
          </p:nvPr>
        </p:nvSpPr>
        <p:spPr/>
        <p:txBody>
          <a:bodyPr/>
          <a:lstStyle/>
          <a:p>
            <a:fld id="{C3BECB09-5ACB-463A-A2A5-87CE07ABD9A7}" type="slidenum">
              <a:rPr lang="en-US" smtClean="0"/>
              <a:t>25</a:t>
            </a:fld>
            <a:endParaRPr lang="en-US"/>
          </a:p>
        </p:txBody>
      </p:sp>
    </p:spTree>
    <p:extLst>
      <p:ext uri="{BB962C8B-B14F-4D97-AF65-F5344CB8AC3E}">
        <p14:creationId xmlns:p14="http://schemas.microsoft.com/office/powerpoint/2010/main" val="789122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math.</a:t>
            </a:r>
          </a:p>
        </p:txBody>
      </p:sp>
      <p:sp>
        <p:nvSpPr>
          <p:cNvPr id="4" name="Slide Number Placeholder 3"/>
          <p:cNvSpPr>
            <a:spLocks noGrp="1"/>
          </p:cNvSpPr>
          <p:nvPr>
            <p:ph type="sldNum" sz="quarter" idx="5"/>
          </p:nvPr>
        </p:nvSpPr>
        <p:spPr/>
        <p:txBody>
          <a:bodyPr/>
          <a:lstStyle/>
          <a:p>
            <a:fld id="{C3BECB09-5ACB-463A-A2A5-87CE07ABD9A7}" type="slidenum">
              <a:rPr lang="en-US" smtClean="0"/>
              <a:t>26</a:t>
            </a:fld>
            <a:endParaRPr lang="en-US"/>
          </a:p>
        </p:txBody>
      </p:sp>
    </p:spTree>
    <p:extLst>
      <p:ext uri="{BB962C8B-B14F-4D97-AF65-F5344CB8AC3E}">
        <p14:creationId xmlns:p14="http://schemas.microsoft.com/office/powerpoint/2010/main" val="3010379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looking at Average USA Crime index or rate, we can see that darker shades of red, where my mouse is pointing at, indicates high crime rate. </a:t>
            </a:r>
          </a:p>
          <a:p>
            <a:r>
              <a:rPr lang="en-US" dirty="0"/>
              <a:t>However, all areas of where students are living.</a:t>
            </a:r>
          </a:p>
          <a:p>
            <a:r>
              <a:rPr lang="en-US" dirty="0"/>
              <a:t> In general, live in areas that have higher crime rates than the </a:t>
            </a:r>
            <a:r>
              <a:rPr lang="en-US" dirty="0" err="1"/>
              <a:t>usa</a:t>
            </a:r>
            <a:r>
              <a:rPr lang="en-US" dirty="0"/>
              <a:t> average. </a:t>
            </a:r>
          </a:p>
          <a:p>
            <a:r>
              <a:rPr lang="en-US" dirty="0"/>
              <a:t>It is hard to distinguish if there is a pattern with crime rate and test scores. </a:t>
            </a:r>
          </a:p>
          <a:p>
            <a:r>
              <a:rPr lang="en-US" dirty="0"/>
              <a:t>Like how we see English test scores and….</a:t>
            </a:r>
          </a:p>
        </p:txBody>
      </p:sp>
      <p:sp>
        <p:nvSpPr>
          <p:cNvPr id="4" name="Slide Number Placeholder 3"/>
          <p:cNvSpPr>
            <a:spLocks noGrp="1"/>
          </p:cNvSpPr>
          <p:nvPr>
            <p:ph type="sldNum" sz="quarter" idx="5"/>
          </p:nvPr>
        </p:nvSpPr>
        <p:spPr/>
        <p:txBody>
          <a:bodyPr/>
          <a:lstStyle/>
          <a:p>
            <a:fld id="{C3BECB09-5ACB-463A-A2A5-87CE07ABD9A7}" type="slidenum">
              <a:rPr lang="en-US" smtClean="0"/>
              <a:t>27</a:t>
            </a:fld>
            <a:endParaRPr lang="en-US"/>
          </a:p>
        </p:txBody>
      </p:sp>
    </p:spTree>
    <p:extLst>
      <p:ext uri="{BB962C8B-B14F-4D97-AF65-F5344CB8AC3E}">
        <p14:creationId xmlns:p14="http://schemas.microsoft.com/office/powerpoint/2010/main" val="432271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a:t>
            </a:r>
          </a:p>
        </p:txBody>
      </p:sp>
      <p:sp>
        <p:nvSpPr>
          <p:cNvPr id="4" name="Slide Number Placeholder 3"/>
          <p:cNvSpPr>
            <a:spLocks noGrp="1"/>
          </p:cNvSpPr>
          <p:nvPr>
            <p:ph type="sldNum" sz="quarter" idx="5"/>
          </p:nvPr>
        </p:nvSpPr>
        <p:spPr/>
        <p:txBody>
          <a:bodyPr/>
          <a:lstStyle/>
          <a:p>
            <a:fld id="{C3BECB09-5ACB-463A-A2A5-87CE07ABD9A7}" type="slidenum">
              <a:rPr lang="en-US" smtClean="0"/>
              <a:t>28</a:t>
            </a:fld>
            <a:endParaRPr lang="en-US"/>
          </a:p>
        </p:txBody>
      </p:sp>
    </p:spTree>
    <p:extLst>
      <p:ext uri="{BB962C8B-B14F-4D97-AF65-F5344CB8AC3E}">
        <p14:creationId xmlns:p14="http://schemas.microsoft.com/office/powerpoint/2010/main" val="1003442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map is based on outside support. We can see that darker shades of purple indicates increased support from family and friends outside school and home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that there is more support outside the school district boundary.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indicate that student test scores are higher outside the school district boundary according to increasing outside support. </a:t>
            </a:r>
          </a:p>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29</a:t>
            </a:fld>
            <a:endParaRPr lang="en-US"/>
          </a:p>
        </p:txBody>
      </p:sp>
    </p:spTree>
    <p:extLst>
      <p:ext uri="{BB962C8B-B14F-4D97-AF65-F5344CB8AC3E}">
        <p14:creationId xmlns:p14="http://schemas.microsoft.com/office/powerpoint/2010/main" val="390871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studies time and time again, have shown that education is an important predicator for health behaviors and health risk</a:t>
            </a:r>
          </a:p>
          <a:p>
            <a:endParaRPr lang="en-US" dirty="0"/>
          </a:p>
          <a:p>
            <a:r>
              <a:rPr lang="en-US" dirty="0"/>
              <a:t>For example, High Academic achievement indicates positive health outcomes, while lower academic achievement indicates negative health outcomes</a:t>
            </a:r>
          </a:p>
          <a:p>
            <a:endParaRPr lang="en-US" dirty="0"/>
          </a:p>
          <a:p>
            <a:r>
              <a:rPr lang="en-US" dirty="0"/>
              <a:t>According to reports by the CDC,  households with individuals who have bachelor’s degrees have lower prevalence of obesity compared to Households that have less than a high school education</a:t>
            </a:r>
          </a:p>
        </p:txBody>
      </p:sp>
      <p:sp>
        <p:nvSpPr>
          <p:cNvPr id="4" name="Slide Number Placeholder 3"/>
          <p:cNvSpPr>
            <a:spLocks noGrp="1"/>
          </p:cNvSpPr>
          <p:nvPr>
            <p:ph type="sldNum" sz="quarter" idx="5"/>
          </p:nvPr>
        </p:nvSpPr>
        <p:spPr/>
        <p:txBody>
          <a:bodyPr/>
          <a:lstStyle/>
          <a:p>
            <a:fld id="{C3BECB09-5ACB-463A-A2A5-87CE07ABD9A7}" type="slidenum">
              <a:rPr lang="en-US" smtClean="0"/>
              <a:t>3</a:t>
            </a:fld>
            <a:endParaRPr lang="en-US"/>
          </a:p>
        </p:txBody>
      </p:sp>
    </p:spTree>
    <p:extLst>
      <p:ext uri="{BB962C8B-B14F-4D97-AF65-F5344CB8AC3E}">
        <p14:creationId xmlns:p14="http://schemas.microsoft.com/office/powerpoint/2010/main" val="4063988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math.</a:t>
            </a:r>
          </a:p>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30</a:t>
            </a:fld>
            <a:endParaRPr lang="en-US"/>
          </a:p>
        </p:txBody>
      </p:sp>
    </p:spTree>
    <p:extLst>
      <p:ext uri="{BB962C8B-B14F-4D97-AF65-F5344CB8AC3E}">
        <p14:creationId xmlns:p14="http://schemas.microsoft.com/office/powerpoint/2010/main" val="2603271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map is based on outside support. We can see that darker shades of blue indicates increased support from school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see the same trend in support for </a:t>
            </a:r>
            <a:r>
              <a:rPr lang="en-US" dirty="0" err="1"/>
              <a:t>english</a:t>
            </a:r>
            <a:endParaRPr lang="en-US" dirty="0"/>
          </a:p>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31</a:t>
            </a:fld>
            <a:endParaRPr lang="en-US"/>
          </a:p>
        </p:txBody>
      </p:sp>
    </p:spTree>
    <p:extLst>
      <p:ext uri="{BB962C8B-B14F-4D97-AF65-F5344CB8AC3E}">
        <p14:creationId xmlns:p14="http://schemas.microsoft.com/office/powerpoint/2010/main" val="3000724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math test scores. </a:t>
            </a:r>
          </a:p>
        </p:txBody>
      </p:sp>
      <p:sp>
        <p:nvSpPr>
          <p:cNvPr id="4" name="Slide Number Placeholder 3"/>
          <p:cNvSpPr>
            <a:spLocks noGrp="1"/>
          </p:cNvSpPr>
          <p:nvPr>
            <p:ph type="sldNum" sz="quarter" idx="5"/>
          </p:nvPr>
        </p:nvSpPr>
        <p:spPr/>
        <p:txBody>
          <a:bodyPr/>
          <a:lstStyle/>
          <a:p>
            <a:fld id="{C3BECB09-5ACB-463A-A2A5-87CE07ABD9A7}" type="slidenum">
              <a:rPr lang="en-US" smtClean="0"/>
              <a:t>32</a:t>
            </a:fld>
            <a:endParaRPr lang="en-US"/>
          </a:p>
        </p:txBody>
      </p:sp>
    </p:spTree>
    <p:extLst>
      <p:ext uri="{BB962C8B-B14F-4D97-AF65-F5344CB8AC3E}">
        <p14:creationId xmlns:p14="http://schemas.microsoft.com/office/powerpoint/2010/main" val="2145006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also has the same trend as we seen in the previous support map, and we can also see better test scores in with more support areas for both </a:t>
            </a:r>
            <a:r>
              <a:rPr lang="en-US" dirty="0" err="1"/>
              <a:t>english</a:t>
            </a:r>
            <a:r>
              <a:rPr lang="en-US" dirty="0"/>
              <a:t> and…</a:t>
            </a:r>
          </a:p>
        </p:txBody>
      </p:sp>
      <p:sp>
        <p:nvSpPr>
          <p:cNvPr id="4" name="Slide Number Placeholder 3"/>
          <p:cNvSpPr>
            <a:spLocks noGrp="1"/>
          </p:cNvSpPr>
          <p:nvPr>
            <p:ph type="sldNum" sz="quarter" idx="5"/>
          </p:nvPr>
        </p:nvSpPr>
        <p:spPr/>
        <p:txBody>
          <a:bodyPr/>
          <a:lstStyle/>
          <a:p>
            <a:fld id="{C3BECB09-5ACB-463A-A2A5-87CE07ABD9A7}" type="slidenum">
              <a:rPr lang="en-US" smtClean="0"/>
              <a:t>33</a:t>
            </a:fld>
            <a:endParaRPr lang="en-US"/>
          </a:p>
        </p:txBody>
      </p:sp>
    </p:spTree>
    <p:extLst>
      <p:ext uri="{BB962C8B-B14F-4D97-AF65-F5344CB8AC3E}">
        <p14:creationId xmlns:p14="http://schemas.microsoft.com/office/powerpoint/2010/main" val="1493642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test scores.</a:t>
            </a:r>
          </a:p>
        </p:txBody>
      </p:sp>
      <p:sp>
        <p:nvSpPr>
          <p:cNvPr id="4" name="Slide Number Placeholder 3"/>
          <p:cNvSpPr>
            <a:spLocks noGrp="1"/>
          </p:cNvSpPr>
          <p:nvPr>
            <p:ph type="sldNum" sz="quarter" idx="5"/>
          </p:nvPr>
        </p:nvSpPr>
        <p:spPr/>
        <p:txBody>
          <a:bodyPr/>
          <a:lstStyle/>
          <a:p>
            <a:fld id="{C3BECB09-5ACB-463A-A2A5-87CE07ABD9A7}" type="slidenum">
              <a:rPr lang="en-US" smtClean="0"/>
              <a:t>34</a:t>
            </a:fld>
            <a:endParaRPr lang="en-US"/>
          </a:p>
        </p:txBody>
      </p:sp>
    </p:spTree>
    <p:extLst>
      <p:ext uri="{BB962C8B-B14F-4D97-AF65-F5344CB8AC3E}">
        <p14:creationId xmlns:p14="http://schemas.microsoft.com/office/powerpoint/2010/main" val="171331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descriptive statistics, characteristics are also divided by English and Math outcomes that have standard met which indicates passing and standard not met which indicates failing. </a:t>
            </a:r>
          </a:p>
        </p:txBody>
      </p:sp>
      <p:sp>
        <p:nvSpPr>
          <p:cNvPr id="4" name="Slide Number Placeholder 3"/>
          <p:cNvSpPr>
            <a:spLocks noGrp="1"/>
          </p:cNvSpPr>
          <p:nvPr>
            <p:ph type="sldNum" sz="quarter" idx="5"/>
          </p:nvPr>
        </p:nvSpPr>
        <p:spPr/>
        <p:txBody>
          <a:bodyPr/>
          <a:lstStyle/>
          <a:p>
            <a:fld id="{C3BECB09-5ACB-463A-A2A5-87CE07ABD9A7}" type="slidenum">
              <a:rPr lang="en-US" smtClean="0"/>
              <a:t>35</a:t>
            </a:fld>
            <a:endParaRPr lang="en-US"/>
          </a:p>
        </p:txBody>
      </p:sp>
    </p:spTree>
    <p:extLst>
      <p:ext uri="{BB962C8B-B14F-4D97-AF65-F5344CB8AC3E}">
        <p14:creationId xmlns:p14="http://schemas.microsoft.com/office/powerpoint/2010/main" val="1573558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range, we see that individuals are about 9 to 19 years old. </a:t>
            </a:r>
          </a:p>
        </p:txBody>
      </p:sp>
      <p:sp>
        <p:nvSpPr>
          <p:cNvPr id="4" name="Slide Number Placeholder 3"/>
          <p:cNvSpPr>
            <a:spLocks noGrp="1"/>
          </p:cNvSpPr>
          <p:nvPr>
            <p:ph type="sldNum" sz="quarter" idx="5"/>
          </p:nvPr>
        </p:nvSpPr>
        <p:spPr/>
        <p:txBody>
          <a:bodyPr/>
          <a:lstStyle/>
          <a:p>
            <a:fld id="{C3BECB09-5ACB-463A-A2A5-87CE07ABD9A7}" type="slidenum">
              <a:rPr lang="en-US" smtClean="0"/>
              <a:t>36</a:t>
            </a:fld>
            <a:endParaRPr lang="en-US"/>
          </a:p>
        </p:txBody>
      </p:sp>
    </p:spTree>
    <p:extLst>
      <p:ext uri="{BB962C8B-B14F-4D97-AF65-F5344CB8AC3E}">
        <p14:creationId xmlns:p14="http://schemas.microsoft.com/office/powerpoint/2010/main" val="1146774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Gender, we see that Males have a higher pass percentage compared to females for the math section.</a:t>
            </a:r>
          </a:p>
          <a:p>
            <a:r>
              <a:rPr lang="en-US" dirty="0"/>
              <a:t>However, as you can see, Females do quite better than males in the English test. </a:t>
            </a:r>
          </a:p>
        </p:txBody>
      </p:sp>
      <p:sp>
        <p:nvSpPr>
          <p:cNvPr id="4" name="Slide Number Placeholder 3"/>
          <p:cNvSpPr>
            <a:spLocks noGrp="1"/>
          </p:cNvSpPr>
          <p:nvPr>
            <p:ph type="sldNum" sz="quarter" idx="5"/>
          </p:nvPr>
        </p:nvSpPr>
        <p:spPr/>
        <p:txBody>
          <a:bodyPr/>
          <a:lstStyle/>
          <a:p>
            <a:fld id="{C3BECB09-5ACB-463A-A2A5-87CE07ABD9A7}" type="slidenum">
              <a:rPr lang="en-US" smtClean="0"/>
              <a:t>37</a:t>
            </a:fld>
            <a:endParaRPr lang="en-US"/>
          </a:p>
        </p:txBody>
      </p:sp>
    </p:spTree>
    <p:extLst>
      <p:ext uri="{BB962C8B-B14F-4D97-AF65-F5344CB8AC3E}">
        <p14:creationId xmlns:p14="http://schemas.microsoft.com/office/powerpoint/2010/main" val="1016118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Race, </a:t>
            </a:r>
          </a:p>
          <a:p>
            <a:r>
              <a:rPr lang="en-US" dirty="0"/>
              <a:t>Whites do better than other racial groups in both </a:t>
            </a:r>
            <a:r>
              <a:rPr lang="en-US" dirty="0" err="1"/>
              <a:t>english</a:t>
            </a:r>
            <a:r>
              <a:rPr lang="en-US" dirty="0"/>
              <a:t> and math. </a:t>
            </a:r>
          </a:p>
          <a:p>
            <a:r>
              <a:rPr lang="en-US" dirty="0"/>
              <a:t>In comparison to Whites, African Americans perform the worst academically in both test. </a:t>
            </a:r>
          </a:p>
        </p:txBody>
      </p:sp>
      <p:sp>
        <p:nvSpPr>
          <p:cNvPr id="4" name="Slide Number Placeholder 3"/>
          <p:cNvSpPr>
            <a:spLocks noGrp="1"/>
          </p:cNvSpPr>
          <p:nvPr>
            <p:ph type="sldNum" sz="quarter" idx="5"/>
          </p:nvPr>
        </p:nvSpPr>
        <p:spPr/>
        <p:txBody>
          <a:bodyPr/>
          <a:lstStyle/>
          <a:p>
            <a:fld id="{C3BECB09-5ACB-463A-A2A5-87CE07ABD9A7}" type="slidenum">
              <a:rPr lang="en-US" smtClean="0"/>
              <a:t>38</a:t>
            </a:fld>
            <a:endParaRPr lang="en-US"/>
          </a:p>
        </p:txBody>
      </p:sp>
    </p:spTree>
    <p:extLst>
      <p:ext uri="{BB962C8B-B14F-4D97-AF65-F5344CB8AC3E}">
        <p14:creationId xmlns:p14="http://schemas.microsoft.com/office/powerpoint/2010/main" val="2487639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Low SES status,</a:t>
            </a:r>
          </a:p>
          <a:p>
            <a:r>
              <a:rPr lang="en-US" dirty="0"/>
              <a:t>Individuals who are Yes to Low SES do worst than individual who are labeled No to Low SES in both English and math test</a:t>
            </a:r>
          </a:p>
        </p:txBody>
      </p:sp>
      <p:sp>
        <p:nvSpPr>
          <p:cNvPr id="4" name="Slide Number Placeholder 3"/>
          <p:cNvSpPr>
            <a:spLocks noGrp="1"/>
          </p:cNvSpPr>
          <p:nvPr>
            <p:ph type="sldNum" sz="quarter" idx="5"/>
          </p:nvPr>
        </p:nvSpPr>
        <p:spPr/>
        <p:txBody>
          <a:bodyPr/>
          <a:lstStyle/>
          <a:p>
            <a:fld id="{C3BECB09-5ACB-463A-A2A5-87CE07ABD9A7}" type="slidenum">
              <a:rPr lang="en-US" smtClean="0"/>
              <a:t>39</a:t>
            </a:fld>
            <a:endParaRPr lang="en-US"/>
          </a:p>
        </p:txBody>
      </p:sp>
    </p:spTree>
    <p:extLst>
      <p:ext uri="{BB962C8B-B14F-4D97-AF65-F5344CB8AC3E}">
        <p14:creationId xmlns:p14="http://schemas.microsoft.com/office/powerpoint/2010/main" val="325709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Poverty factors such as high crime rates and food deserts affect a child’s academic performance and attainment .</a:t>
            </a:r>
          </a:p>
          <a:p>
            <a:endParaRPr lang="en-US" dirty="0"/>
          </a:p>
          <a:p>
            <a:r>
              <a:rPr lang="en-US" dirty="0"/>
              <a:t>For those of you who do not know, Social Economic Status is social standing class in society which is affected by three main factors:  income, education, and occupation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4</a:t>
            </a:fld>
            <a:endParaRPr lang="en-US"/>
          </a:p>
        </p:txBody>
      </p:sp>
    </p:spTree>
    <p:extLst>
      <p:ext uri="{BB962C8B-B14F-4D97-AF65-F5344CB8AC3E}">
        <p14:creationId xmlns:p14="http://schemas.microsoft.com/office/powerpoint/2010/main" val="2610230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grade level, </a:t>
            </a:r>
          </a:p>
          <a:p>
            <a:r>
              <a:rPr lang="en-US" dirty="0"/>
              <a:t>11</a:t>
            </a:r>
            <a:r>
              <a:rPr lang="en-US" baseline="30000" dirty="0"/>
              <a:t>th</a:t>
            </a:r>
            <a:r>
              <a:rPr lang="en-US" dirty="0"/>
              <a:t> graders do the best in the </a:t>
            </a:r>
            <a:r>
              <a:rPr lang="en-US" dirty="0" err="1"/>
              <a:t>english</a:t>
            </a:r>
            <a:r>
              <a:rPr lang="en-US" dirty="0"/>
              <a:t> portion of the </a:t>
            </a:r>
            <a:r>
              <a:rPr lang="en-US" dirty="0" err="1"/>
              <a:t>caasspp</a:t>
            </a:r>
            <a:r>
              <a:rPr lang="en-US" dirty="0"/>
              <a:t> while 4</a:t>
            </a:r>
            <a:r>
              <a:rPr lang="en-US" baseline="30000" dirty="0"/>
              <a:t>th</a:t>
            </a:r>
            <a:r>
              <a:rPr lang="en-US" dirty="0"/>
              <a:t> graders do the best in the math portion of </a:t>
            </a:r>
            <a:r>
              <a:rPr lang="en-US" dirty="0" err="1"/>
              <a:t>caasp</a:t>
            </a:r>
            <a:r>
              <a:rPr lang="en-US" dirty="0"/>
              <a:t> test. </a:t>
            </a:r>
          </a:p>
        </p:txBody>
      </p:sp>
      <p:sp>
        <p:nvSpPr>
          <p:cNvPr id="4" name="Slide Number Placeholder 3"/>
          <p:cNvSpPr>
            <a:spLocks noGrp="1"/>
          </p:cNvSpPr>
          <p:nvPr>
            <p:ph type="sldNum" sz="quarter" idx="5"/>
          </p:nvPr>
        </p:nvSpPr>
        <p:spPr/>
        <p:txBody>
          <a:bodyPr/>
          <a:lstStyle/>
          <a:p>
            <a:fld id="{C3BECB09-5ACB-463A-A2A5-87CE07ABD9A7}" type="slidenum">
              <a:rPr lang="en-US" smtClean="0"/>
              <a:t>40</a:t>
            </a:fld>
            <a:endParaRPr lang="en-US"/>
          </a:p>
        </p:txBody>
      </p:sp>
    </p:spTree>
    <p:extLst>
      <p:ext uri="{BB962C8B-B14F-4D97-AF65-F5344CB8AC3E}">
        <p14:creationId xmlns:p14="http://schemas.microsoft.com/office/powerpoint/2010/main" val="35040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all students in the district,</a:t>
            </a:r>
          </a:p>
          <a:p>
            <a:r>
              <a:rPr lang="en-US" dirty="0"/>
              <a:t>We see that only 43% of students passed the </a:t>
            </a:r>
            <a:r>
              <a:rPr lang="en-US" dirty="0" err="1"/>
              <a:t>english</a:t>
            </a:r>
            <a:r>
              <a:rPr lang="en-US" dirty="0"/>
              <a:t> test</a:t>
            </a:r>
          </a:p>
          <a:p>
            <a:r>
              <a:rPr lang="en-US" dirty="0"/>
              <a:t>While 26% of students passed the math test.</a:t>
            </a:r>
          </a:p>
        </p:txBody>
      </p:sp>
      <p:sp>
        <p:nvSpPr>
          <p:cNvPr id="4" name="Slide Number Placeholder 3"/>
          <p:cNvSpPr>
            <a:spLocks noGrp="1"/>
          </p:cNvSpPr>
          <p:nvPr>
            <p:ph type="sldNum" sz="quarter" idx="5"/>
          </p:nvPr>
        </p:nvSpPr>
        <p:spPr/>
        <p:txBody>
          <a:bodyPr/>
          <a:lstStyle/>
          <a:p>
            <a:fld id="{C3BECB09-5ACB-463A-A2A5-87CE07ABD9A7}" type="slidenum">
              <a:rPr lang="en-US" smtClean="0"/>
              <a:t>41</a:t>
            </a:fld>
            <a:endParaRPr lang="en-US"/>
          </a:p>
        </p:txBody>
      </p:sp>
    </p:spTree>
    <p:extLst>
      <p:ext uri="{BB962C8B-B14F-4D97-AF65-F5344CB8AC3E}">
        <p14:creationId xmlns:p14="http://schemas.microsoft.com/office/powerpoint/2010/main" val="3837758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2 indicated our model without </a:t>
            </a:r>
            <a:r>
              <a:rPr lang="en-US" dirty="0" err="1"/>
              <a:t>gra</a:t>
            </a:r>
            <a:endParaRPr lang="en-US" dirty="0"/>
          </a:p>
          <a:p>
            <a:endParaRPr lang="en-US" dirty="0"/>
          </a:p>
          <a:p>
            <a:r>
              <a:rPr lang="en-US" dirty="0"/>
              <a:t>Dose Response </a:t>
            </a:r>
            <a:r>
              <a:rPr lang="en-US" dirty="0">
                <a:sym typeface="Wingdings" panose="05000000000000000000" pitchFamily="2" charset="2"/>
              </a:rPr>
              <a:t> trend P  one p is the slope of the line</a:t>
            </a:r>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42</a:t>
            </a:fld>
            <a:endParaRPr lang="en-US"/>
          </a:p>
        </p:txBody>
      </p:sp>
    </p:spTree>
    <p:extLst>
      <p:ext uri="{BB962C8B-B14F-4D97-AF65-F5344CB8AC3E}">
        <p14:creationId xmlns:p14="http://schemas.microsoft.com/office/powerpoint/2010/main" val="9288056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age range compared to the reference group of 9-11 , We can see for ages 16-17 in terms of the </a:t>
            </a:r>
            <a:r>
              <a:rPr lang="en-US" dirty="0" err="1"/>
              <a:t>english</a:t>
            </a:r>
            <a:r>
              <a:rPr lang="en-US" dirty="0"/>
              <a:t> test, they have increased odds for passing the English test since the </a:t>
            </a:r>
          </a:p>
          <a:p>
            <a:r>
              <a:rPr lang="en-US" dirty="0"/>
              <a:t>Odds ratio is more than 1, 1.70 and significant or having an effect of passing the test since the p-value is less than .05, .0001. </a:t>
            </a:r>
          </a:p>
          <a:p>
            <a:r>
              <a:rPr lang="en-US" dirty="0"/>
              <a:t>However, for age-range , math is found to be insignificant towards odds of passing the test in reference to age range 9-11.</a:t>
            </a:r>
          </a:p>
        </p:txBody>
      </p:sp>
      <p:sp>
        <p:nvSpPr>
          <p:cNvPr id="4" name="Slide Number Placeholder 3"/>
          <p:cNvSpPr>
            <a:spLocks noGrp="1"/>
          </p:cNvSpPr>
          <p:nvPr>
            <p:ph type="sldNum" sz="quarter" idx="5"/>
          </p:nvPr>
        </p:nvSpPr>
        <p:spPr/>
        <p:txBody>
          <a:bodyPr/>
          <a:lstStyle/>
          <a:p>
            <a:fld id="{C3BECB09-5ACB-463A-A2A5-87CE07ABD9A7}" type="slidenum">
              <a:rPr lang="en-US" smtClean="0"/>
              <a:t>43</a:t>
            </a:fld>
            <a:endParaRPr lang="en-US"/>
          </a:p>
        </p:txBody>
      </p:sp>
    </p:spTree>
    <p:extLst>
      <p:ext uri="{BB962C8B-B14F-4D97-AF65-F5344CB8AC3E}">
        <p14:creationId xmlns:p14="http://schemas.microsoft.com/office/powerpoint/2010/main" val="315178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gender, </a:t>
            </a:r>
          </a:p>
          <a:p>
            <a:r>
              <a:rPr lang="en-US" dirty="0"/>
              <a:t>Compared to females, </a:t>
            </a:r>
          </a:p>
          <a:p>
            <a:r>
              <a:rPr lang="en-US" dirty="0"/>
              <a:t>Males is significant however, there is less odds for passing the </a:t>
            </a:r>
            <a:r>
              <a:rPr lang="en-US" dirty="0" err="1"/>
              <a:t>english</a:t>
            </a:r>
            <a:r>
              <a:rPr lang="en-US" dirty="0"/>
              <a:t> test.</a:t>
            </a:r>
          </a:p>
          <a:p>
            <a:r>
              <a:rPr lang="en-US" dirty="0"/>
              <a:t>For the math portion, it is not significant. </a:t>
            </a:r>
          </a:p>
        </p:txBody>
      </p:sp>
      <p:sp>
        <p:nvSpPr>
          <p:cNvPr id="4" name="Slide Number Placeholder 3"/>
          <p:cNvSpPr>
            <a:spLocks noGrp="1"/>
          </p:cNvSpPr>
          <p:nvPr>
            <p:ph type="sldNum" sz="quarter" idx="5"/>
          </p:nvPr>
        </p:nvSpPr>
        <p:spPr/>
        <p:txBody>
          <a:bodyPr/>
          <a:lstStyle/>
          <a:p>
            <a:fld id="{C3BECB09-5ACB-463A-A2A5-87CE07ABD9A7}" type="slidenum">
              <a:rPr lang="en-US" smtClean="0"/>
              <a:t>44</a:t>
            </a:fld>
            <a:endParaRPr lang="en-US"/>
          </a:p>
        </p:txBody>
      </p:sp>
    </p:spTree>
    <p:extLst>
      <p:ext uri="{BB962C8B-B14F-4D97-AF65-F5344CB8AC3E}">
        <p14:creationId xmlns:p14="http://schemas.microsoft.com/office/powerpoint/2010/main" val="2605275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race compared to whites</a:t>
            </a:r>
          </a:p>
          <a:p>
            <a:r>
              <a:rPr lang="en-US" dirty="0"/>
              <a:t>for the English portion, all minority groups are significant however, there are no increase odds for passing the test.</a:t>
            </a:r>
          </a:p>
          <a:p>
            <a:r>
              <a:rPr lang="en-US" dirty="0"/>
              <a:t>For the math portion only African Americans and Hispanics are  significant but do not have increase odds for passing the test.</a:t>
            </a:r>
          </a:p>
        </p:txBody>
      </p:sp>
      <p:sp>
        <p:nvSpPr>
          <p:cNvPr id="4" name="Slide Number Placeholder 3"/>
          <p:cNvSpPr>
            <a:spLocks noGrp="1"/>
          </p:cNvSpPr>
          <p:nvPr>
            <p:ph type="sldNum" sz="quarter" idx="5"/>
          </p:nvPr>
        </p:nvSpPr>
        <p:spPr/>
        <p:txBody>
          <a:bodyPr/>
          <a:lstStyle/>
          <a:p>
            <a:fld id="{C3BECB09-5ACB-463A-A2A5-87CE07ABD9A7}" type="slidenum">
              <a:rPr lang="en-US" smtClean="0"/>
              <a:t>45</a:t>
            </a:fld>
            <a:endParaRPr lang="en-US"/>
          </a:p>
        </p:txBody>
      </p:sp>
    </p:spTree>
    <p:extLst>
      <p:ext uri="{BB962C8B-B14F-4D97-AF65-F5344CB8AC3E}">
        <p14:creationId xmlns:p14="http://schemas.microsoft.com/office/powerpoint/2010/main" val="740966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Low SES status</a:t>
            </a:r>
          </a:p>
          <a:p>
            <a:endParaRPr lang="en-US" dirty="0"/>
          </a:p>
          <a:p>
            <a:r>
              <a:rPr lang="en-US" dirty="0"/>
              <a:t>In comparison to No to low SES.</a:t>
            </a:r>
          </a:p>
          <a:p>
            <a:r>
              <a:rPr lang="en-US" dirty="0"/>
              <a:t>We see that both English and math are significant but both do not have increase odds for passing</a:t>
            </a:r>
          </a:p>
        </p:txBody>
      </p:sp>
      <p:sp>
        <p:nvSpPr>
          <p:cNvPr id="4" name="Slide Number Placeholder 3"/>
          <p:cNvSpPr>
            <a:spLocks noGrp="1"/>
          </p:cNvSpPr>
          <p:nvPr>
            <p:ph type="sldNum" sz="quarter" idx="5"/>
          </p:nvPr>
        </p:nvSpPr>
        <p:spPr/>
        <p:txBody>
          <a:bodyPr/>
          <a:lstStyle/>
          <a:p>
            <a:fld id="{C3BECB09-5ACB-463A-A2A5-87CE07ABD9A7}" type="slidenum">
              <a:rPr lang="en-US" smtClean="0"/>
              <a:t>46</a:t>
            </a:fld>
            <a:endParaRPr lang="en-US"/>
          </a:p>
        </p:txBody>
      </p:sp>
    </p:spTree>
    <p:extLst>
      <p:ext uri="{BB962C8B-B14F-4D97-AF65-F5344CB8AC3E}">
        <p14:creationId xmlns:p14="http://schemas.microsoft.com/office/powerpoint/2010/main" val="4047705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home support</a:t>
            </a:r>
          </a:p>
          <a:p>
            <a:r>
              <a:rPr lang="en-US" dirty="0"/>
              <a:t>For both </a:t>
            </a:r>
            <a:r>
              <a:rPr lang="en-US" dirty="0" err="1"/>
              <a:t>english</a:t>
            </a:r>
            <a:r>
              <a:rPr lang="en-US" dirty="0"/>
              <a:t> and math,</a:t>
            </a:r>
          </a:p>
          <a:p>
            <a:r>
              <a:rPr lang="en-US" dirty="0"/>
              <a:t>We see there is significance increasing support.</a:t>
            </a:r>
          </a:p>
          <a:p>
            <a:r>
              <a:rPr lang="en-US" dirty="0"/>
              <a:t>We can also see that in comparison to little support, more support has increasing odds, to passing both the </a:t>
            </a:r>
            <a:r>
              <a:rPr lang="en-US" dirty="0" err="1"/>
              <a:t>english</a:t>
            </a:r>
            <a:r>
              <a:rPr lang="en-US" dirty="0"/>
              <a:t> and math tests.</a:t>
            </a:r>
          </a:p>
        </p:txBody>
      </p:sp>
      <p:sp>
        <p:nvSpPr>
          <p:cNvPr id="4" name="Slide Number Placeholder 3"/>
          <p:cNvSpPr>
            <a:spLocks noGrp="1"/>
          </p:cNvSpPr>
          <p:nvPr>
            <p:ph type="sldNum" sz="quarter" idx="5"/>
          </p:nvPr>
        </p:nvSpPr>
        <p:spPr/>
        <p:txBody>
          <a:bodyPr/>
          <a:lstStyle/>
          <a:p>
            <a:fld id="{C3BECB09-5ACB-463A-A2A5-87CE07ABD9A7}" type="slidenum">
              <a:rPr lang="en-US" smtClean="0"/>
              <a:t>47</a:t>
            </a:fld>
            <a:endParaRPr lang="en-US"/>
          </a:p>
        </p:txBody>
      </p:sp>
    </p:spTree>
    <p:extLst>
      <p:ext uri="{BB962C8B-B14F-4D97-AF65-F5344CB8AC3E}">
        <p14:creationId xmlns:p14="http://schemas.microsoft.com/office/powerpoint/2010/main" val="1564005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looking at outside support than home and school,</a:t>
            </a:r>
          </a:p>
          <a:p>
            <a:r>
              <a:rPr lang="en-US" dirty="0"/>
              <a:t>There are no increase odds for passing the test</a:t>
            </a:r>
          </a:p>
        </p:txBody>
      </p:sp>
      <p:sp>
        <p:nvSpPr>
          <p:cNvPr id="4" name="Slide Number Placeholder 3"/>
          <p:cNvSpPr>
            <a:spLocks noGrp="1"/>
          </p:cNvSpPr>
          <p:nvPr>
            <p:ph type="sldNum" sz="quarter" idx="5"/>
          </p:nvPr>
        </p:nvSpPr>
        <p:spPr/>
        <p:txBody>
          <a:bodyPr/>
          <a:lstStyle/>
          <a:p>
            <a:fld id="{C3BECB09-5ACB-463A-A2A5-87CE07ABD9A7}" type="slidenum">
              <a:rPr lang="en-US" smtClean="0"/>
              <a:t>48</a:t>
            </a:fld>
            <a:endParaRPr lang="en-US"/>
          </a:p>
        </p:txBody>
      </p:sp>
    </p:spTree>
    <p:extLst>
      <p:ext uri="{BB962C8B-B14F-4D97-AF65-F5344CB8AC3E}">
        <p14:creationId xmlns:p14="http://schemas.microsoft.com/office/powerpoint/2010/main" val="3670582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school support compared to very little support,</a:t>
            </a:r>
          </a:p>
          <a:p>
            <a:r>
              <a:rPr lang="en-US" dirty="0"/>
              <a:t>We see that little support to semi-full support is significant, however we see that full support is not </a:t>
            </a:r>
            <a:r>
              <a:rPr lang="en-US" dirty="0" err="1"/>
              <a:t>signicant</a:t>
            </a:r>
            <a:r>
              <a:rPr lang="en-US" dirty="0"/>
              <a:t> in the </a:t>
            </a:r>
            <a:r>
              <a:rPr lang="en-US" dirty="0" err="1"/>
              <a:t>english</a:t>
            </a:r>
            <a:r>
              <a:rPr lang="en-US" dirty="0"/>
              <a:t> portion and barely significant in the math portion.</a:t>
            </a:r>
          </a:p>
          <a:p>
            <a:r>
              <a:rPr lang="en-US" dirty="0"/>
              <a:t>However, </a:t>
            </a:r>
            <a:r>
              <a:rPr lang="en-US" dirty="0" err="1"/>
              <a:t>atleast</a:t>
            </a:r>
            <a:r>
              <a:rPr lang="en-US" dirty="0"/>
              <a:t> we see increasing odds for passing the test for little support to semi-full support categories for school support.</a:t>
            </a:r>
          </a:p>
        </p:txBody>
      </p:sp>
      <p:sp>
        <p:nvSpPr>
          <p:cNvPr id="4" name="Slide Number Placeholder 3"/>
          <p:cNvSpPr>
            <a:spLocks noGrp="1"/>
          </p:cNvSpPr>
          <p:nvPr>
            <p:ph type="sldNum" sz="quarter" idx="5"/>
          </p:nvPr>
        </p:nvSpPr>
        <p:spPr/>
        <p:txBody>
          <a:bodyPr/>
          <a:lstStyle/>
          <a:p>
            <a:fld id="{C3BECB09-5ACB-463A-A2A5-87CE07ABD9A7}" type="slidenum">
              <a:rPr lang="en-US" smtClean="0"/>
              <a:t>49</a:t>
            </a:fld>
            <a:endParaRPr lang="en-US"/>
          </a:p>
        </p:txBody>
      </p:sp>
    </p:spTree>
    <p:extLst>
      <p:ext uri="{BB962C8B-B14F-4D97-AF65-F5344CB8AC3E}">
        <p14:creationId xmlns:p14="http://schemas.microsoft.com/office/powerpoint/2010/main" val="402349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Academic performance has evidence to be important for societal foundation and developing learning skills.</a:t>
            </a:r>
          </a:p>
          <a:p>
            <a:endParaRPr lang="en-US" dirty="0"/>
          </a:p>
          <a:p>
            <a:endParaRPr lang="en-US" dirty="0"/>
          </a:p>
          <a:p>
            <a:r>
              <a:rPr lang="en-US" dirty="0"/>
              <a:t>People who have low academic performance, are more likely to drop out and have other behavior problems due to result from a causal sequence of events that stem from LOW SES</a:t>
            </a:r>
          </a:p>
          <a:p>
            <a:endParaRPr lang="en-US" dirty="0"/>
          </a:p>
          <a:p>
            <a:r>
              <a:rPr lang="en-US" dirty="0"/>
              <a:t>From increasing stress to most likely receiving poor grades</a:t>
            </a:r>
          </a:p>
          <a:p>
            <a:endParaRPr lang="en-US" dirty="0"/>
          </a:p>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5</a:t>
            </a:fld>
            <a:endParaRPr lang="en-US"/>
          </a:p>
        </p:txBody>
      </p:sp>
    </p:spTree>
    <p:extLst>
      <p:ext uri="{BB962C8B-B14F-4D97-AF65-F5344CB8AC3E}">
        <p14:creationId xmlns:p14="http://schemas.microsoft.com/office/powerpoint/2010/main" val="3187493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3 we see Model 2 which indicates grade level without age range.</a:t>
            </a:r>
          </a:p>
          <a:p>
            <a:r>
              <a:rPr lang="en-US" dirty="0"/>
              <a:t>The reference grade is grade 4.</a:t>
            </a:r>
          </a:p>
        </p:txBody>
      </p:sp>
      <p:sp>
        <p:nvSpPr>
          <p:cNvPr id="4" name="Slide Number Placeholder 3"/>
          <p:cNvSpPr>
            <a:spLocks noGrp="1"/>
          </p:cNvSpPr>
          <p:nvPr>
            <p:ph type="sldNum" sz="quarter" idx="5"/>
          </p:nvPr>
        </p:nvSpPr>
        <p:spPr/>
        <p:txBody>
          <a:bodyPr/>
          <a:lstStyle/>
          <a:p>
            <a:fld id="{C3BECB09-5ACB-463A-A2A5-87CE07ABD9A7}" type="slidenum">
              <a:rPr lang="en-US" smtClean="0"/>
              <a:t>50</a:t>
            </a:fld>
            <a:endParaRPr lang="en-US"/>
          </a:p>
        </p:txBody>
      </p:sp>
    </p:spTree>
    <p:extLst>
      <p:ext uri="{BB962C8B-B14F-4D97-AF65-F5344CB8AC3E}">
        <p14:creationId xmlns:p14="http://schemas.microsoft.com/office/powerpoint/2010/main" val="1923125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grade 6 in the </a:t>
            </a:r>
            <a:r>
              <a:rPr lang="en-US" dirty="0" err="1"/>
              <a:t>english</a:t>
            </a:r>
            <a:r>
              <a:rPr lang="en-US" dirty="0"/>
              <a:t> portion, it is significant and has increase odds for passing the test as compared to grade 4</a:t>
            </a:r>
          </a:p>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51</a:t>
            </a:fld>
            <a:endParaRPr lang="en-US"/>
          </a:p>
        </p:txBody>
      </p:sp>
    </p:spTree>
    <p:extLst>
      <p:ext uri="{BB962C8B-B14F-4D97-AF65-F5344CB8AC3E}">
        <p14:creationId xmlns:p14="http://schemas.microsoft.com/office/powerpoint/2010/main" val="3755286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English portion, students who are in higher grade levels compared to grade 4, </a:t>
            </a:r>
          </a:p>
          <a:p>
            <a:r>
              <a:rPr lang="en-US" dirty="0"/>
              <a:t>We see increasing odds for passing the </a:t>
            </a:r>
            <a:r>
              <a:rPr lang="en-US" dirty="0" err="1"/>
              <a:t>english</a:t>
            </a:r>
            <a:r>
              <a:rPr lang="en-US" dirty="0"/>
              <a:t> </a:t>
            </a:r>
            <a:r>
              <a:rPr lang="en-US" dirty="0" err="1"/>
              <a:t>caasp</a:t>
            </a:r>
            <a:r>
              <a:rPr lang="en-US" dirty="0"/>
              <a:t> test.</a:t>
            </a:r>
          </a:p>
          <a:p>
            <a:endParaRPr lang="en-US" dirty="0"/>
          </a:p>
          <a:p>
            <a:r>
              <a:rPr lang="en-US" dirty="0"/>
              <a:t>However, we do not see this trend in the math portion for higher grade levels compared to 4</a:t>
            </a:r>
            <a:r>
              <a:rPr lang="en-US" baseline="30000" dirty="0"/>
              <a:t>th</a:t>
            </a:r>
            <a:r>
              <a:rPr lang="en-US" dirty="0"/>
              <a:t> grade.</a:t>
            </a:r>
          </a:p>
        </p:txBody>
      </p:sp>
      <p:sp>
        <p:nvSpPr>
          <p:cNvPr id="4" name="Slide Number Placeholder 3"/>
          <p:cNvSpPr>
            <a:spLocks noGrp="1"/>
          </p:cNvSpPr>
          <p:nvPr>
            <p:ph type="sldNum" sz="quarter" idx="5"/>
          </p:nvPr>
        </p:nvSpPr>
        <p:spPr/>
        <p:txBody>
          <a:bodyPr/>
          <a:lstStyle/>
          <a:p>
            <a:fld id="{C3BECB09-5ACB-463A-A2A5-87CE07ABD9A7}" type="slidenum">
              <a:rPr lang="en-US" smtClean="0"/>
              <a:t>52</a:t>
            </a:fld>
            <a:endParaRPr lang="en-US"/>
          </a:p>
        </p:txBody>
      </p:sp>
    </p:spTree>
    <p:extLst>
      <p:ext uri="{BB962C8B-B14F-4D97-AF65-F5344CB8AC3E}">
        <p14:creationId xmlns:p14="http://schemas.microsoft.com/office/powerpoint/2010/main" val="3482571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will discuss the results and compare them against the literature.</a:t>
            </a:r>
          </a:p>
        </p:txBody>
      </p:sp>
      <p:sp>
        <p:nvSpPr>
          <p:cNvPr id="4" name="Slide Number Placeholder 3"/>
          <p:cNvSpPr>
            <a:spLocks noGrp="1"/>
          </p:cNvSpPr>
          <p:nvPr>
            <p:ph type="sldNum" sz="quarter" idx="5"/>
          </p:nvPr>
        </p:nvSpPr>
        <p:spPr/>
        <p:txBody>
          <a:bodyPr/>
          <a:lstStyle/>
          <a:p>
            <a:fld id="{C3BECB09-5ACB-463A-A2A5-87CE07ABD9A7}" type="slidenum">
              <a:rPr lang="en-US" smtClean="0"/>
              <a:t>53</a:t>
            </a:fld>
            <a:endParaRPr lang="en-US"/>
          </a:p>
        </p:txBody>
      </p:sp>
    </p:spTree>
    <p:extLst>
      <p:ext uri="{BB962C8B-B14F-4D97-AF65-F5344CB8AC3E}">
        <p14:creationId xmlns:p14="http://schemas.microsoft.com/office/powerpoint/2010/main" val="40666210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spatial analysis, we saw that students who lived outside the school district boundaries had higher test scores and had more support. We also saw in comparison, students who lived inside the district boundary had increased poverty. </a:t>
            </a:r>
          </a:p>
          <a:p>
            <a:r>
              <a:rPr lang="en-US" dirty="0"/>
              <a:t>In terms of food environment, better access to health foods have better test </a:t>
            </a:r>
            <a:r>
              <a:rPr lang="en-US" dirty="0" err="1"/>
              <a:t>scores.Students</a:t>
            </a:r>
            <a:r>
              <a:rPr lang="en-US" dirty="0"/>
              <a:t> generally live in areas that have high crime rates than the </a:t>
            </a:r>
            <a:r>
              <a:rPr lang="en-US" dirty="0" err="1"/>
              <a:t>usa</a:t>
            </a:r>
            <a:r>
              <a:rPr lang="en-US" dirty="0"/>
              <a:t> average so it’s hard to distinguish a pattern test scores and crime.</a:t>
            </a:r>
          </a:p>
          <a:p>
            <a:r>
              <a:rPr lang="en-US" dirty="0"/>
              <a:t>However, these conclusions can not be made Because of the inadequate sample size of students living outside the san Bernardino school district boundary. </a:t>
            </a:r>
          </a:p>
        </p:txBody>
      </p:sp>
      <p:sp>
        <p:nvSpPr>
          <p:cNvPr id="4" name="Slide Number Placeholder 3"/>
          <p:cNvSpPr>
            <a:spLocks noGrp="1"/>
          </p:cNvSpPr>
          <p:nvPr>
            <p:ph type="sldNum" sz="quarter" idx="5"/>
          </p:nvPr>
        </p:nvSpPr>
        <p:spPr/>
        <p:txBody>
          <a:bodyPr/>
          <a:lstStyle/>
          <a:p>
            <a:fld id="{C3BECB09-5ACB-463A-A2A5-87CE07ABD9A7}" type="slidenum">
              <a:rPr lang="en-US" smtClean="0"/>
              <a:t>54</a:t>
            </a:fld>
            <a:endParaRPr lang="en-US"/>
          </a:p>
        </p:txBody>
      </p:sp>
    </p:spTree>
    <p:extLst>
      <p:ext uri="{BB962C8B-B14F-4D97-AF65-F5344CB8AC3E}">
        <p14:creationId xmlns:p14="http://schemas.microsoft.com/office/powerpoint/2010/main" val="3196688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our logistic regression results, </a:t>
            </a:r>
          </a:p>
          <a:p>
            <a:r>
              <a:rPr lang="en-US" dirty="0"/>
              <a:t>We have two models since age range and grade level must be separated to avoid collinearity.</a:t>
            </a:r>
          </a:p>
          <a:p>
            <a:r>
              <a:rPr lang="en-US" dirty="0"/>
              <a:t>However, the covariates have very similar results. Students did better on the </a:t>
            </a:r>
            <a:r>
              <a:rPr lang="en-US" dirty="0" err="1"/>
              <a:t>english</a:t>
            </a:r>
            <a:r>
              <a:rPr lang="en-US" dirty="0"/>
              <a:t> test than the math test. Individuals who had the least odds of passing were </a:t>
            </a:r>
          </a:p>
          <a:p>
            <a:r>
              <a:rPr lang="en-US" dirty="0"/>
              <a:t>Younger, Male, African American, and earlier grade level. Home support had significant results towards passing and increasing odds for increasing support for passing the tests.</a:t>
            </a:r>
          </a:p>
          <a:p>
            <a:r>
              <a:rPr lang="en-US" dirty="0"/>
              <a:t>In terms of school support, full support was not significant. However little support to semi-full support was significant and had increasing odds for increasing support for passing the test.</a:t>
            </a:r>
          </a:p>
          <a:p>
            <a:r>
              <a:rPr lang="en-US" dirty="0"/>
              <a:t>Now, we will look into our covariates</a:t>
            </a:r>
          </a:p>
        </p:txBody>
      </p:sp>
      <p:sp>
        <p:nvSpPr>
          <p:cNvPr id="4" name="Slide Number Placeholder 3"/>
          <p:cNvSpPr>
            <a:spLocks noGrp="1"/>
          </p:cNvSpPr>
          <p:nvPr>
            <p:ph type="sldNum" sz="quarter" idx="5"/>
          </p:nvPr>
        </p:nvSpPr>
        <p:spPr/>
        <p:txBody>
          <a:bodyPr/>
          <a:lstStyle/>
          <a:p>
            <a:fld id="{C3BECB09-5ACB-463A-A2A5-87CE07ABD9A7}" type="slidenum">
              <a:rPr lang="en-US" smtClean="0"/>
              <a:t>55</a:t>
            </a:fld>
            <a:endParaRPr lang="en-US"/>
          </a:p>
        </p:txBody>
      </p:sp>
    </p:spTree>
    <p:extLst>
      <p:ext uri="{BB962C8B-B14F-4D97-AF65-F5344CB8AC3E}">
        <p14:creationId xmlns:p14="http://schemas.microsoft.com/office/powerpoint/2010/main" val="3883272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studies, students who are older and mature do better academically than their young student counterparts because they are able to understand complex concepts easier. </a:t>
            </a:r>
          </a:p>
          <a:p>
            <a:r>
              <a:rPr lang="en-US" sz="1200" kern="1200" dirty="0">
                <a:solidFill>
                  <a:schemeClr val="tx1"/>
                </a:solidFill>
                <a:effectLst/>
                <a:latin typeface="+mn-lt"/>
                <a:ea typeface="+mn-ea"/>
                <a:cs typeface="+mn-cs"/>
              </a:rPr>
              <a:t>However, poor mathematical performance in increasing age and grade level is an issue. This might be caused by anxiety based on stress caused by decreased efficacy, beliefs, and complex mathematic concepts and </a:t>
            </a:r>
          </a:p>
          <a:p>
            <a:r>
              <a:rPr lang="en-US" sz="1200" kern="1200" dirty="0">
                <a:solidFill>
                  <a:schemeClr val="tx1"/>
                </a:solidFill>
                <a:effectLst/>
                <a:latin typeface="+mn-lt"/>
                <a:ea typeface="+mn-ea"/>
                <a:cs typeface="+mn-cs"/>
              </a:rPr>
              <a:t>Past poor mathematical experiences in their academic career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gender, Males do better than females in math typically till 10 to 12 years old, but due to changes to admissions to getting into colleges, increase requirements of taking a math course, and the recent increase percentages of females entering higher education and STEM jobs, female mathematical performance have increased through the years.</a:t>
            </a:r>
          </a:p>
          <a:p>
            <a:r>
              <a:rPr lang="en-US" sz="1200" kern="1200" dirty="0">
                <a:solidFill>
                  <a:schemeClr val="tx1"/>
                </a:solidFill>
                <a:effectLst/>
                <a:latin typeface="+mn-lt"/>
                <a:ea typeface="+mn-ea"/>
                <a:cs typeface="+mn-cs"/>
              </a:rPr>
              <a:t>Also studies have reported that girls received more positive relationships and involvement from their parents.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BECB09-5ACB-463A-A2A5-87CE07ABD9A7}" type="slidenum">
              <a:rPr lang="en-US" smtClean="0"/>
              <a:t>56</a:t>
            </a:fld>
            <a:endParaRPr lang="en-US"/>
          </a:p>
        </p:txBody>
      </p:sp>
    </p:spTree>
    <p:extLst>
      <p:ext uri="{BB962C8B-B14F-4D97-AF65-F5344CB8AC3E}">
        <p14:creationId xmlns:p14="http://schemas.microsoft.com/office/powerpoint/2010/main" val="4368184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low 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Children who come from higher-income families had contrasting attitudes and higher self-confidence such there is significant odds for higher-income children to attend and complete college compared to students living in poverty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higher-income children perform better in academia than low-income children. </a:t>
            </a:r>
            <a:endParaRPr lang="en-US" sz="1200" dirty="0"/>
          </a:p>
          <a:p>
            <a:r>
              <a:rPr lang="en-US" sz="1200" kern="1200" dirty="0">
                <a:solidFill>
                  <a:schemeClr val="tx1"/>
                </a:solidFill>
                <a:effectLst/>
                <a:latin typeface="+mn-lt"/>
                <a:ea typeface="+mn-ea"/>
                <a:cs typeface="+mn-cs"/>
              </a:rPr>
              <a:t>Top schools in America spend about 10 times more than poorer schools thus poorer schools have lower-quality resources such as less experienced teachers and outdated books which can lead to poorer education quality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terms of race/ethnicity, poor African American do the worst in academic performance, this is due to having higher rates of less access to healthy foods and crime. According to a study by Public Access,</a:t>
            </a:r>
          </a:p>
          <a:p>
            <a:r>
              <a:rPr lang="en-US" sz="1200" kern="1200" dirty="0">
                <a:solidFill>
                  <a:schemeClr val="tx1"/>
                </a:solidFill>
                <a:effectLst/>
                <a:latin typeface="+mn-lt"/>
                <a:ea typeface="+mn-ea"/>
                <a:cs typeface="+mn-cs"/>
              </a:rPr>
              <a:t>When looking at African American living in Chicago, about 50% of the households experience adverse events such as homicide, arrest and substance abuse in their household.</a:t>
            </a:r>
          </a:p>
          <a:p>
            <a:r>
              <a:rPr lang="en-US" sz="1200" kern="1200" dirty="0">
                <a:solidFill>
                  <a:schemeClr val="tx1"/>
                </a:solidFill>
                <a:effectLst/>
                <a:latin typeface="+mn-lt"/>
                <a:ea typeface="+mn-ea"/>
                <a:cs typeface="+mn-cs"/>
              </a:rPr>
              <a:t>They also report to having less access to resources and healthcare.  Studies have shown that Africans are more likely to live in low SES households and report higher discrimination from their</a:t>
            </a:r>
          </a:p>
          <a:p>
            <a:r>
              <a:rPr lang="en-US" sz="1200" kern="1200" dirty="0">
                <a:solidFill>
                  <a:schemeClr val="tx1"/>
                </a:solidFill>
                <a:effectLst/>
                <a:latin typeface="+mn-lt"/>
                <a:ea typeface="+mn-ea"/>
                <a:cs typeface="+mn-cs"/>
              </a:rPr>
              <a:t>School system and living environment and reporting more stress as well.</a:t>
            </a:r>
          </a:p>
        </p:txBody>
      </p:sp>
      <p:sp>
        <p:nvSpPr>
          <p:cNvPr id="4" name="Slide Number Placeholder 3"/>
          <p:cNvSpPr>
            <a:spLocks noGrp="1"/>
          </p:cNvSpPr>
          <p:nvPr>
            <p:ph type="sldNum" sz="quarter" idx="5"/>
          </p:nvPr>
        </p:nvSpPr>
        <p:spPr/>
        <p:txBody>
          <a:bodyPr/>
          <a:lstStyle/>
          <a:p>
            <a:fld id="{C3BECB09-5ACB-463A-A2A5-87CE07ABD9A7}" type="slidenum">
              <a:rPr lang="en-US" smtClean="0"/>
              <a:t>57</a:t>
            </a:fld>
            <a:endParaRPr lang="en-US"/>
          </a:p>
        </p:txBody>
      </p:sp>
    </p:spTree>
    <p:extLst>
      <p:ext uri="{BB962C8B-B14F-4D97-AF65-F5344CB8AC3E}">
        <p14:creationId xmlns:p14="http://schemas.microsoft.com/office/powerpoint/2010/main" val="21604737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power of support!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seen on our table 2, there as increase odds for passing both </a:t>
            </a:r>
            <a:r>
              <a:rPr lang="en-US" sz="1200" kern="1200" dirty="0" err="1">
                <a:solidFill>
                  <a:schemeClr val="tx1"/>
                </a:solidFill>
                <a:effectLst/>
                <a:latin typeface="+mn-lt"/>
                <a:ea typeface="+mn-ea"/>
                <a:cs typeface="+mn-cs"/>
              </a:rPr>
              <a:t>english</a:t>
            </a:r>
            <a:r>
              <a:rPr lang="en-US" sz="1200" kern="1200" dirty="0">
                <a:solidFill>
                  <a:schemeClr val="tx1"/>
                </a:solidFill>
                <a:effectLst/>
                <a:latin typeface="+mn-lt"/>
                <a:ea typeface="+mn-ea"/>
                <a:cs typeface="+mn-cs"/>
              </a:rPr>
              <a:t> and math for home support and school</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there is adult involvement with a child’s academia life, children have increased positive relationship with teachers </a:t>
            </a:r>
            <a:r>
              <a:rPr lang="en-US" dirty="0">
                <a:effectLst/>
              </a:rPr>
              <a:t>(</a:t>
            </a:r>
            <a:r>
              <a:rPr lang="en-US" dirty="0" err="1">
                <a:effectLst/>
              </a:rPr>
              <a:t>Topor</a:t>
            </a:r>
            <a:r>
              <a:rPr lang="en-US" dirty="0">
                <a:effectLst/>
              </a:rPr>
              <a:t>, Keane, Shelton, &amp; Calkins, 2010).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Adult guardians becoming aware of potential barriers to learning, replaced with positive reinforcing behaviors to increase positive behavior outcomes such as good grades and behavior </a:t>
            </a:r>
            <a:r>
              <a:rPr lang="en-US" dirty="0">
                <a:effectLst/>
              </a:rPr>
              <a:t>(</a:t>
            </a:r>
            <a:r>
              <a:rPr lang="en-US" dirty="0" err="1">
                <a:effectLst/>
              </a:rPr>
              <a:t>Topor</a:t>
            </a:r>
            <a:r>
              <a:rPr lang="en-US" dirty="0">
                <a:effectLst/>
              </a:rPr>
              <a:t>, Keane, Shelton, &amp; Calkins, 2010).</a:t>
            </a:r>
            <a:endParaRPr lang="en-US" sz="1200"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BECB09-5ACB-463A-A2A5-87CE07ABD9A7}" type="slidenum">
              <a:rPr lang="en-US" smtClean="0"/>
              <a:t>58</a:t>
            </a:fld>
            <a:endParaRPr lang="en-US"/>
          </a:p>
        </p:txBody>
      </p:sp>
    </p:spTree>
    <p:extLst>
      <p:ext uri="{BB962C8B-B14F-4D97-AF65-F5344CB8AC3E}">
        <p14:creationId xmlns:p14="http://schemas.microsoft.com/office/powerpoint/2010/main" val="2268145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0D0F961-C095-4B7C-8FA1-00967AA52F7C}"/>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Students who live in vulnerable populations with high food deserts and crime rates but had close relationships at home, community and school reported decrease “…levels of depressive symptoms, suicidal thoughts, social anxiety, and sexual activity, as well as higher levels of higher levels of self-esteem and more adaptive use of free time. </a:t>
            </a:r>
          </a:p>
          <a:p>
            <a:r>
              <a:rPr lang="en-US" sz="1200" kern="1200" dirty="0">
                <a:solidFill>
                  <a:schemeClr val="tx1"/>
                </a:solidFill>
                <a:effectLst/>
                <a:latin typeface="+mn-lt"/>
                <a:ea typeface="+mn-ea"/>
                <a:cs typeface="+mn-cs"/>
              </a:rPr>
              <a:t>Children who reported high self-esteem and confidence showed positive correlation with academic achievement, and it’s even suggested that it also helps with self-efficacy towards complex world problems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low SES children who have close support and relationships from school and home, are more self-confident and efficient to achieve better standardized test results even when living in a vulnerable population compared to low SES children who do not have support according to our results and research.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have shown that Individuals who are mostly low SES are African Americans and Hispanics. This is due to the fact, that many come from poor school districts and do poorly academically compared to whites</a:t>
            </a:r>
          </a:p>
          <a:p>
            <a:r>
              <a:rPr lang="en-US" dirty="0"/>
              <a:t> due to higher reports of discrimination and treatment from not only their school system but from their living environment as well. </a:t>
            </a:r>
          </a:p>
          <a:p>
            <a:r>
              <a:rPr lang="en-US" dirty="0"/>
              <a:t>Some of these marginalization factors attribute to higher rates of stress, tension, lack of communication and fear.</a:t>
            </a:r>
          </a:p>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6</a:t>
            </a:fld>
            <a:endParaRPr lang="en-US"/>
          </a:p>
        </p:txBody>
      </p:sp>
    </p:spTree>
    <p:extLst>
      <p:ext uri="{BB962C8B-B14F-4D97-AF65-F5344CB8AC3E}">
        <p14:creationId xmlns:p14="http://schemas.microsoft.com/office/powerpoint/2010/main" val="10705808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F59563C-C3C8-4F42-9DF7-C1D7E5124C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low SES can lead to increase household family problems due to increase economic pressure affect household support which can create parenting problems that decreases the child’s well-being in that household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Children who are neglected or do not have support home, reported lower grades and less engagement in the classroom for academic success. Low SES children who experienced neglect had increased prolonged stress due to poverty factors such as high crimes, adversely effected cognitive development and led to poor academic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Parental involvement or parental support also has strong evidence to children’s dietary habit regardless of food environment, such guardians who promote healthy eating such as increase intake of fruits and vegetables while lower intake of junk food, as children imitate their parents eating habits (</a:t>
            </a:r>
            <a:r>
              <a:rPr lang="en-US" sz="1200" kern="1200" dirty="0" err="1">
                <a:solidFill>
                  <a:schemeClr val="tx1"/>
                </a:solidFill>
                <a:effectLst/>
                <a:latin typeface="+mn-lt"/>
                <a:ea typeface="+mn-ea"/>
                <a:cs typeface="+mn-cs"/>
              </a:rPr>
              <a:t>Scaglioni</a:t>
            </a:r>
            <a:r>
              <a:rPr lang="en-US" sz="1200" kern="1200" dirty="0">
                <a:solidFill>
                  <a:schemeClr val="tx1"/>
                </a:solidFill>
                <a:effectLst/>
                <a:latin typeface="+mn-lt"/>
                <a:ea typeface="+mn-ea"/>
                <a:cs typeface="+mn-cs"/>
              </a:rPr>
              <a:t> et al., 2018). Students who are have healthy diets show a positive association towards academic performance because of decrease intake of high fats and carbs that lead to decrease in cognitive function that is detrimental in academic performance (Gómez-Pinilla, 2008).</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3BECB09-5ACB-463A-A2A5-87CE07ABD9A7}" type="slidenum">
              <a:rPr lang="en-US" smtClean="0"/>
              <a:t>61</a:t>
            </a:fld>
            <a:endParaRPr lang="en-US"/>
          </a:p>
        </p:txBody>
      </p:sp>
    </p:spTree>
    <p:extLst>
      <p:ext uri="{BB962C8B-B14F-4D97-AF65-F5344CB8AC3E}">
        <p14:creationId xmlns:p14="http://schemas.microsoft.com/office/powerpoint/2010/main" val="32617386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limitations, </a:t>
            </a:r>
          </a:p>
          <a:p>
            <a:r>
              <a:rPr lang="en-US" dirty="0"/>
              <a:t>For zip codes, we did not know the exact physical addresses of the students. So hard to indicates specific environment factors in their census block that might not reflect the whole zip code area.</a:t>
            </a:r>
          </a:p>
          <a:p>
            <a:endParaRPr lang="en-US" dirty="0"/>
          </a:p>
          <a:p>
            <a:r>
              <a:rPr lang="en-US" dirty="0"/>
              <a:t>For support variables, these were self-report, and might indicate reporter biases due to being based on the students own perception. </a:t>
            </a:r>
          </a:p>
          <a:p>
            <a:endParaRPr lang="en-US" dirty="0"/>
          </a:p>
          <a:p>
            <a:r>
              <a:rPr lang="en-US" dirty="0"/>
              <a:t>For test, </a:t>
            </a:r>
          </a:p>
          <a:p>
            <a:r>
              <a:rPr lang="en-US" dirty="0"/>
              <a:t>These test are 1-2 hours long and is computer based. Students in school normally take test on paper. This might interfere with effective test taking strategies.</a:t>
            </a:r>
          </a:p>
          <a:p>
            <a:endParaRPr lang="en-US" dirty="0"/>
          </a:p>
          <a:p>
            <a:r>
              <a:rPr lang="en-US" dirty="0"/>
              <a:t>For the responses, we can no validate if the students understood the </a:t>
            </a:r>
            <a:r>
              <a:rPr lang="en-US" dirty="0" err="1"/>
              <a:t>responsed</a:t>
            </a:r>
            <a:r>
              <a:rPr lang="en-US" dirty="0"/>
              <a:t> such as we see here, it’s hard to tell the difference between No, Never and Strongly Disagree.</a:t>
            </a:r>
          </a:p>
        </p:txBody>
      </p:sp>
      <p:sp>
        <p:nvSpPr>
          <p:cNvPr id="4" name="Slide Number Placeholder 3"/>
          <p:cNvSpPr>
            <a:spLocks noGrp="1"/>
          </p:cNvSpPr>
          <p:nvPr>
            <p:ph type="sldNum" sz="quarter" idx="5"/>
          </p:nvPr>
        </p:nvSpPr>
        <p:spPr/>
        <p:txBody>
          <a:bodyPr/>
          <a:lstStyle/>
          <a:p>
            <a:fld id="{C3BECB09-5ACB-463A-A2A5-87CE07ABD9A7}" type="slidenum">
              <a:rPr lang="en-US" smtClean="0"/>
              <a:t>62</a:t>
            </a:fld>
            <a:endParaRPr lang="en-US"/>
          </a:p>
        </p:txBody>
      </p:sp>
    </p:spTree>
    <p:extLst>
      <p:ext uri="{BB962C8B-B14F-4D97-AF65-F5344CB8AC3E}">
        <p14:creationId xmlns:p14="http://schemas.microsoft.com/office/powerpoint/2010/main" val="30354646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 PRACTICE </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63</a:t>
            </a:fld>
            <a:endParaRPr lang="en-US"/>
          </a:p>
        </p:txBody>
      </p:sp>
    </p:spTree>
    <p:extLst>
      <p:ext uri="{BB962C8B-B14F-4D97-AF65-F5344CB8AC3E}">
        <p14:creationId xmlns:p14="http://schemas.microsoft.com/office/powerpoint/2010/main" val="3621069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According to literature, low SES areas have high crime rates. Individuals who live in these areas, have been found to have prolonged exposure that increases stress due witnessing crime and violence.   </a:t>
            </a:r>
          </a:p>
          <a:p>
            <a:r>
              <a:rPr lang="en-US" b="0" dirty="0"/>
              <a:t>This increase stress, which leads to decreased cognitive function of the brain which lowers memory retention and academic performance.  </a:t>
            </a:r>
          </a:p>
          <a:p>
            <a:r>
              <a:rPr lang="en-US" b="0" dirty="0"/>
              <a:t>Individuals are also more aggressive and violent which then creates consequences towards academic performance such as more fights and drop outs at school.</a:t>
            </a:r>
          </a:p>
          <a:p>
            <a:endParaRPr lang="en-US" b="0" dirty="0"/>
          </a:p>
        </p:txBody>
      </p:sp>
      <p:sp>
        <p:nvSpPr>
          <p:cNvPr id="4" name="Slide Number Placeholder 3"/>
          <p:cNvSpPr>
            <a:spLocks noGrp="1"/>
          </p:cNvSpPr>
          <p:nvPr>
            <p:ph type="sldNum" sz="quarter" idx="5"/>
          </p:nvPr>
        </p:nvSpPr>
        <p:spPr/>
        <p:txBody>
          <a:bodyPr/>
          <a:lstStyle/>
          <a:p>
            <a:fld id="{C3BECB09-5ACB-463A-A2A5-87CE07ABD9A7}" type="slidenum">
              <a:rPr lang="en-US" smtClean="0"/>
              <a:t>7</a:t>
            </a:fld>
            <a:endParaRPr lang="en-US"/>
          </a:p>
        </p:txBody>
      </p:sp>
    </p:spTree>
    <p:extLst>
      <p:ext uri="{BB962C8B-B14F-4D97-AF65-F5344CB8AC3E}">
        <p14:creationId xmlns:p14="http://schemas.microsoft.com/office/powerpoint/2010/main" val="448426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talk about the effects of LOW SES, and academic performance in food deserts </a:t>
            </a:r>
          </a:p>
          <a:p>
            <a:r>
              <a:rPr lang="en-US" dirty="0"/>
              <a:t>Food deserts are areas that have less access to healthy foods but are replaced with food sources that sell high fats and carbs.</a:t>
            </a:r>
          </a:p>
          <a:p>
            <a:r>
              <a:rPr lang="en-US" dirty="0"/>
              <a:t>Individuals who are less SES report of having increased consumption of high saturated fats and carbs. This results in cognitive effects that lead to poor academic performance due to poor diet.</a:t>
            </a:r>
          </a:p>
          <a:p>
            <a:endParaRPr lang="en-US" dirty="0"/>
          </a:p>
          <a:p>
            <a:r>
              <a:rPr lang="en-US" dirty="0"/>
              <a:t>In fact, studies have shown that areas of food deserts and high crimes rates thrive together in low SES areas.</a:t>
            </a:r>
          </a:p>
        </p:txBody>
      </p:sp>
      <p:sp>
        <p:nvSpPr>
          <p:cNvPr id="4" name="Slide Number Placeholder 3"/>
          <p:cNvSpPr>
            <a:spLocks noGrp="1"/>
          </p:cNvSpPr>
          <p:nvPr>
            <p:ph type="sldNum" sz="quarter" idx="5"/>
          </p:nvPr>
        </p:nvSpPr>
        <p:spPr/>
        <p:txBody>
          <a:bodyPr/>
          <a:lstStyle/>
          <a:p>
            <a:fld id="{C3BECB09-5ACB-463A-A2A5-87CE07ABD9A7}" type="slidenum">
              <a:rPr lang="en-US" smtClean="0"/>
              <a:t>8</a:t>
            </a:fld>
            <a:endParaRPr lang="en-US"/>
          </a:p>
        </p:txBody>
      </p:sp>
    </p:spTree>
    <p:extLst>
      <p:ext uri="{BB962C8B-B14F-4D97-AF65-F5344CB8AC3E}">
        <p14:creationId xmlns:p14="http://schemas.microsoft.com/office/powerpoint/2010/main" val="1322751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regions of poverty are afflicted by crime and food deserts which lower academic performance. There is evidence where social support plays a pivotal role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lives of adolescence. For example, Family support towards a child’s education in low SES areas have shown to do better than individuals who did not have family support while living in the same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However, in contrast, most children in low SES communities are neglected by family. Because of this, they exhibit poor academic performance.</a:t>
            </a:r>
            <a:endParaRPr lang="en-US" dirty="0"/>
          </a:p>
        </p:txBody>
      </p:sp>
      <p:sp>
        <p:nvSpPr>
          <p:cNvPr id="4" name="Slide Number Placeholder 3"/>
          <p:cNvSpPr>
            <a:spLocks noGrp="1"/>
          </p:cNvSpPr>
          <p:nvPr>
            <p:ph type="sldNum" sz="quarter" idx="5"/>
          </p:nvPr>
        </p:nvSpPr>
        <p:spPr/>
        <p:txBody>
          <a:bodyPr/>
          <a:lstStyle/>
          <a:p>
            <a:fld id="{C3BECB09-5ACB-463A-A2A5-87CE07ABD9A7}" type="slidenum">
              <a:rPr lang="en-US" smtClean="0"/>
              <a:t>9</a:t>
            </a:fld>
            <a:endParaRPr lang="en-US"/>
          </a:p>
        </p:txBody>
      </p:sp>
    </p:spTree>
    <p:extLst>
      <p:ext uri="{BB962C8B-B14F-4D97-AF65-F5344CB8AC3E}">
        <p14:creationId xmlns:p14="http://schemas.microsoft.com/office/powerpoint/2010/main" val="2377626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43731C-38E9-44CD-A4F0-BC6FEC303CCD}" type="datetimeFigureOut">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326051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43731C-38E9-44CD-A4F0-BC6FEC303CCD}" type="datetimeFigureOut">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4212768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43731C-38E9-44CD-A4F0-BC6FEC303CCD}" type="datetimeFigureOut">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1933026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43731C-38E9-44CD-A4F0-BC6FEC303CCD}" type="datetimeFigureOut">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E7C8-78AB-4209-A35D-144D24E13802}"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84466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43731C-38E9-44CD-A4F0-BC6FEC303CCD}" type="datetimeFigureOut">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536957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643731C-38E9-44CD-A4F0-BC6FEC303CCD}" type="datetimeFigureOut">
              <a:rPr lang="en-US" smtClean="0"/>
              <a:t>6/4/2020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3866690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643731C-38E9-44CD-A4F0-BC6FEC303CCD}" type="datetimeFigureOut">
              <a:rPr lang="en-US" smtClean="0"/>
              <a:t>6/4/2020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1947868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43731C-38E9-44CD-A4F0-BC6FEC303CCD}" type="datetimeFigureOut">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383787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43731C-38E9-44CD-A4F0-BC6FEC303CCD}" type="datetimeFigureOut">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906859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43731C-38E9-44CD-A4F0-BC6FEC303CCD}" type="datetimeFigureOut">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173636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43731C-38E9-44CD-A4F0-BC6FEC303CCD}" type="datetimeFigureOut">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336096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43731C-38E9-44CD-A4F0-BC6FEC303CCD}" type="datetimeFigureOut">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3583638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43731C-38E9-44CD-A4F0-BC6FEC303CCD}" type="datetimeFigureOut">
              <a:rPr lang="en-US" smtClean="0"/>
              <a:t>6/4/2020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3523120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43731C-38E9-44CD-A4F0-BC6FEC303CCD}" type="datetimeFigureOut">
              <a:rPr lang="en-US" smtClean="0"/>
              <a:t>6/4/2020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3023594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3731C-38E9-44CD-A4F0-BC6FEC303CCD}" type="datetimeFigureOut">
              <a:rPr lang="en-US" smtClean="0"/>
              <a:t>6/4/2020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87514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43731C-38E9-44CD-A4F0-BC6FEC303CCD}" type="datetimeFigureOut">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1265369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43731C-38E9-44CD-A4F0-BC6FEC303CCD}" type="datetimeFigureOut">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CE7C8-78AB-4209-A35D-144D24E13802}" type="slidenum">
              <a:rPr lang="en-US" smtClean="0"/>
              <a:t>‹#›</a:t>
            </a:fld>
            <a:endParaRPr lang="en-US"/>
          </a:p>
        </p:txBody>
      </p:sp>
    </p:spTree>
    <p:extLst>
      <p:ext uri="{BB962C8B-B14F-4D97-AF65-F5344CB8AC3E}">
        <p14:creationId xmlns:p14="http://schemas.microsoft.com/office/powerpoint/2010/main" val="843306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643731C-38E9-44CD-A4F0-BC6FEC303CCD}" type="datetimeFigureOut">
              <a:rPr lang="en-US" smtClean="0"/>
              <a:t>6/4/2020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50CE7C8-78AB-4209-A35D-144D24E13802}" type="slidenum">
              <a:rPr lang="en-US" smtClean="0"/>
              <a:t>‹#›</a:t>
            </a:fld>
            <a:endParaRPr lang="en-US"/>
          </a:p>
        </p:txBody>
      </p:sp>
    </p:spTree>
    <p:extLst>
      <p:ext uri="{BB962C8B-B14F-4D97-AF65-F5344CB8AC3E}">
        <p14:creationId xmlns:p14="http://schemas.microsoft.com/office/powerpoint/2010/main" val="2976146057"/>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0.jpe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20.jpeg"/><Relationship Id="rId7"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20.jpeg"/><Relationship Id="rId7"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6.jpeg"/><Relationship Id="rId9" Type="http://schemas.openxmlformats.org/officeDocument/2006/relationships/image" Target="../media/image45.jpeg"/></Relationships>
</file>

<file path=ppt/slides/_rels/slide3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20.jpeg"/><Relationship Id="rId7"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7.jpeg"/><Relationship Id="rId4" Type="http://schemas.openxmlformats.org/officeDocument/2006/relationships/image" Target="../media/image36.jpeg"/><Relationship Id="rId9" Type="http://schemas.openxmlformats.org/officeDocument/2006/relationships/image" Target="../media/image46.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apa.org/pi/ses/resources/publications/minorities" TargetMode="External"/><Relationship Id="rId2" Type="http://schemas.openxmlformats.org/officeDocument/2006/relationships/hyperlink" Target="http://www.apa.org/ed/resources/racial-disparities.aspx"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3734-3AC8-4BE2-992D-0FFF24499596}"/>
              </a:ext>
            </a:extLst>
          </p:cNvPr>
          <p:cNvSpPr>
            <a:spLocks noGrp="1"/>
          </p:cNvSpPr>
          <p:nvPr>
            <p:ph type="ctrTitle"/>
          </p:nvPr>
        </p:nvSpPr>
        <p:spPr>
          <a:xfrm>
            <a:off x="1370693" y="1242295"/>
            <a:ext cx="9440034" cy="1828801"/>
          </a:xfrm>
        </p:spPr>
        <p:txBody>
          <a:bodyPr>
            <a:normAutofit fontScale="90000"/>
          </a:bodyPr>
          <a:lstStyle/>
          <a:p>
            <a:r>
              <a:rPr lang="en-US" dirty="0"/>
              <a:t>Does support serve as a protective factor for children living in areas of Low SES?</a:t>
            </a:r>
          </a:p>
        </p:txBody>
      </p:sp>
      <p:sp>
        <p:nvSpPr>
          <p:cNvPr id="3" name="Subtitle 2">
            <a:extLst>
              <a:ext uri="{FF2B5EF4-FFF2-40B4-BE49-F238E27FC236}">
                <a16:creationId xmlns:a16="http://schemas.microsoft.com/office/drawing/2014/main" id="{A643E193-0CF2-4524-8BCA-453AC79FB7EC}"/>
              </a:ext>
            </a:extLst>
          </p:cNvPr>
          <p:cNvSpPr>
            <a:spLocks noGrp="1"/>
          </p:cNvSpPr>
          <p:nvPr>
            <p:ph type="subTitle" idx="1"/>
          </p:nvPr>
        </p:nvSpPr>
        <p:spPr>
          <a:xfrm>
            <a:off x="1370693" y="3429000"/>
            <a:ext cx="9440034" cy="1049867"/>
          </a:xfrm>
        </p:spPr>
        <p:txBody>
          <a:bodyPr>
            <a:normAutofit fontScale="85000" lnSpcReduction="10000"/>
          </a:bodyPr>
          <a:lstStyle/>
          <a:p>
            <a:r>
              <a:rPr lang="en-US" dirty="0"/>
              <a:t>Darelle Agbayani Amores</a:t>
            </a:r>
          </a:p>
          <a:p>
            <a:r>
              <a:rPr lang="en-US" dirty="0"/>
              <a:t>Loma Linda University </a:t>
            </a:r>
          </a:p>
          <a:p>
            <a:r>
              <a:rPr lang="en-US" dirty="0"/>
              <a:t>School of Public Health</a:t>
            </a:r>
          </a:p>
        </p:txBody>
      </p:sp>
      <p:pic>
        <p:nvPicPr>
          <p:cNvPr id="2050" name="Picture 2" descr="Virtual Fair: This is Public Health">
            <a:extLst>
              <a:ext uri="{FF2B5EF4-FFF2-40B4-BE49-F238E27FC236}">
                <a16:creationId xmlns:a16="http://schemas.microsoft.com/office/drawing/2014/main" id="{4B3082A9-B63F-411E-82CF-C2D9D5074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786" y="4836771"/>
            <a:ext cx="5433848" cy="155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890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0647-4E51-4BD1-AE3F-4DE1EB9C9CC9}"/>
              </a:ext>
            </a:extLst>
          </p:cNvPr>
          <p:cNvSpPr>
            <a:spLocks noGrp="1"/>
          </p:cNvSpPr>
          <p:nvPr>
            <p:ph type="title"/>
          </p:nvPr>
        </p:nvSpPr>
        <p:spPr>
          <a:xfrm>
            <a:off x="0" y="-110331"/>
            <a:ext cx="12192000" cy="1325563"/>
          </a:xfrm>
        </p:spPr>
        <p:txBody>
          <a:bodyPr>
            <a:normAutofit/>
          </a:bodyPr>
          <a:lstStyle/>
          <a:p>
            <a:r>
              <a:rPr lang="en-US" sz="3200" dirty="0"/>
              <a:t>California Assessment of Student Performance and Progress Test</a:t>
            </a:r>
          </a:p>
        </p:txBody>
      </p:sp>
      <p:sp>
        <p:nvSpPr>
          <p:cNvPr id="3" name="Content Placeholder 2">
            <a:extLst>
              <a:ext uri="{FF2B5EF4-FFF2-40B4-BE49-F238E27FC236}">
                <a16:creationId xmlns:a16="http://schemas.microsoft.com/office/drawing/2014/main" id="{1BAA0C8D-CAC6-4356-B69D-D5D95C20FDB6}"/>
              </a:ext>
            </a:extLst>
          </p:cNvPr>
          <p:cNvSpPr>
            <a:spLocks noGrp="1"/>
          </p:cNvSpPr>
          <p:nvPr>
            <p:ph idx="1"/>
          </p:nvPr>
        </p:nvSpPr>
        <p:spPr>
          <a:xfrm>
            <a:off x="0" y="1215232"/>
            <a:ext cx="12192000" cy="5642768"/>
          </a:xfrm>
        </p:spPr>
        <p:txBody>
          <a:bodyPr>
            <a:normAutofit fontScale="92500" lnSpcReduction="20000"/>
          </a:bodyPr>
          <a:lstStyle/>
          <a:p>
            <a:pPr marL="36900" indent="0">
              <a:buNone/>
            </a:pPr>
            <a:r>
              <a:rPr lang="en-US" sz="2600" dirty="0"/>
              <a:t>California Students each year are required to take the CAASPP test </a:t>
            </a:r>
          </a:p>
          <a:p>
            <a:pPr lvl="1"/>
            <a:r>
              <a:rPr lang="en-US" sz="2200" dirty="0"/>
              <a:t>Math </a:t>
            </a:r>
          </a:p>
          <a:p>
            <a:pPr lvl="1"/>
            <a:r>
              <a:rPr lang="en-US" sz="2200" dirty="0"/>
              <a:t>English Language Arts</a:t>
            </a:r>
          </a:p>
          <a:p>
            <a:pPr marL="450000" lvl="1" indent="0">
              <a:buNone/>
            </a:pPr>
            <a:endParaRPr lang="en-US" sz="2200" dirty="0"/>
          </a:p>
          <a:p>
            <a:pPr marL="36900" indent="0">
              <a:buNone/>
            </a:pPr>
            <a:r>
              <a:rPr lang="en-US" sz="2600" dirty="0"/>
              <a:t>Test (1-2 </a:t>
            </a:r>
            <a:r>
              <a:rPr lang="en-US" sz="2600" dirty="0" err="1"/>
              <a:t>hr</a:t>
            </a:r>
            <a:r>
              <a:rPr lang="en-US" sz="2600" dirty="0"/>
              <a:t>) given in a computer and online format</a:t>
            </a:r>
          </a:p>
          <a:p>
            <a:pPr marL="36900" indent="0">
              <a:buNone/>
            </a:pPr>
            <a:endParaRPr lang="en-US" sz="2600" dirty="0"/>
          </a:p>
          <a:p>
            <a:pPr marL="36900" indent="0">
              <a:buNone/>
            </a:pPr>
            <a:r>
              <a:rPr lang="en-US" sz="2600" dirty="0"/>
              <a:t>Score helps categorizes students’ achievement claim </a:t>
            </a:r>
          </a:p>
          <a:p>
            <a:pPr lvl="1"/>
            <a:r>
              <a:rPr lang="en-US" sz="2200" dirty="0"/>
              <a:t>“Below Standard” </a:t>
            </a:r>
          </a:p>
          <a:p>
            <a:pPr lvl="1"/>
            <a:r>
              <a:rPr lang="en-US" sz="2200" dirty="0"/>
              <a:t>“Near Standard”</a:t>
            </a:r>
          </a:p>
          <a:p>
            <a:pPr lvl="1"/>
            <a:r>
              <a:rPr lang="en-US" sz="2200" dirty="0"/>
              <a:t>“Met Standard”</a:t>
            </a:r>
          </a:p>
          <a:p>
            <a:pPr lvl="1"/>
            <a:r>
              <a:rPr lang="en-US" sz="2200" dirty="0"/>
              <a:t>“Above Standard”</a:t>
            </a:r>
          </a:p>
          <a:p>
            <a:pPr marL="450000" lvl="1" indent="0">
              <a:buNone/>
            </a:pPr>
            <a:endParaRPr lang="en-US" sz="2200" dirty="0"/>
          </a:p>
          <a:p>
            <a:pPr marL="0" indent="0">
              <a:buNone/>
            </a:pPr>
            <a:r>
              <a:rPr lang="en-US" sz="2600" b="1" dirty="0"/>
              <a:t>                Claims help indicate the advancement to the next grade level and graduation.</a:t>
            </a:r>
          </a:p>
          <a:p>
            <a:endParaRPr lang="en-US" dirty="0"/>
          </a:p>
          <a:p>
            <a:pPr marL="0" indent="0">
              <a:buNone/>
            </a:pPr>
            <a:endParaRPr lang="en-US" dirty="0"/>
          </a:p>
        </p:txBody>
      </p:sp>
      <p:pic>
        <p:nvPicPr>
          <p:cNvPr id="5" name="Picture 4">
            <a:extLst>
              <a:ext uri="{FF2B5EF4-FFF2-40B4-BE49-F238E27FC236}">
                <a16:creationId xmlns:a16="http://schemas.microsoft.com/office/drawing/2014/main" id="{9D3B4175-6654-4793-AC04-67ACEF5D6FD6}"/>
              </a:ext>
            </a:extLst>
          </p:cNvPr>
          <p:cNvPicPr>
            <a:picLocks noChangeAspect="1"/>
          </p:cNvPicPr>
          <p:nvPr/>
        </p:nvPicPr>
        <p:blipFill>
          <a:blip r:embed="rId3"/>
          <a:stretch>
            <a:fillRect/>
          </a:stretch>
        </p:blipFill>
        <p:spPr>
          <a:xfrm>
            <a:off x="7853086" y="2540795"/>
            <a:ext cx="3746498" cy="1873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182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B303-C165-44E4-AA21-124D981D97CE}"/>
              </a:ext>
            </a:extLst>
          </p:cNvPr>
          <p:cNvSpPr>
            <a:spLocks noGrp="1"/>
          </p:cNvSpPr>
          <p:nvPr>
            <p:ph type="title"/>
          </p:nvPr>
        </p:nvSpPr>
        <p:spPr>
          <a:xfrm>
            <a:off x="-136187" y="281031"/>
            <a:ext cx="12192000" cy="970450"/>
          </a:xfrm>
        </p:spPr>
        <p:txBody>
          <a:bodyPr>
            <a:noAutofit/>
          </a:bodyPr>
          <a:lstStyle/>
          <a:p>
            <a:r>
              <a:rPr lang="en-US" sz="3200" dirty="0"/>
              <a:t>CAASPP California Test Results </a:t>
            </a:r>
          </a:p>
        </p:txBody>
      </p:sp>
      <p:pic>
        <p:nvPicPr>
          <p:cNvPr id="2050" name="Picture 2" descr="Percentage of California students who met state test standards">
            <a:extLst>
              <a:ext uri="{FF2B5EF4-FFF2-40B4-BE49-F238E27FC236}">
                <a16:creationId xmlns:a16="http://schemas.microsoft.com/office/drawing/2014/main" id="{6C81B344-4D13-4DC6-B99E-7C265698D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47" y="1409530"/>
            <a:ext cx="5185597" cy="35681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2C48250-4CD4-4146-8E42-206CFF5D9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694" y="1409530"/>
            <a:ext cx="5185597" cy="35681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969A6C5-39EC-4688-8F7B-47B7F3BEF186}"/>
              </a:ext>
            </a:extLst>
          </p:cNvPr>
          <p:cNvPicPr>
            <a:picLocks noChangeAspect="1"/>
          </p:cNvPicPr>
          <p:nvPr/>
        </p:nvPicPr>
        <p:blipFill>
          <a:blip r:embed="rId5"/>
          <a:stretch>
            <a:fillRect/>
          </a:stretch>
        </p:blipFill>
        <p:spPr>
          <a:xfrm>
            <a:off x="662332" y="281031"/>
            <a:ext cx="2365362" cy="970450"/>
          </a:xfrm>
          <a:prstGeom prst="rect">
            <a:avLst/>
          </a:prstGeom>
          <a:ln>
            <a:noFill/>
          </a:ln>
          <a:effectLst>
            <a:softEdge rad="112500"/>
          </a:effectLst>
        </p:spPr>
      </p:pic>
    </p:spTree>
    <p:extLst>
      <p:ext uri="{BB962C8B-B14F-4D97-AF65-F5344CB8AC3E}">
        <p14:creationId xmlns:p14="http://schemas.microsoft.com/office/powerpoint/2010/main" val="187102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1DA2-DE98-45A0-96DB-CFF87AE21AAA}"/>
              </a:ext>
            </a:extLst>
          </p:cNvPr>
          <p:cNvSpPr>
            <a:spLocks noGrp="1"/>
          </p:cNvSpPr>
          <p:nvPr>
            <p:ph type="title"/>
          </p:nvPr>
        </p:nvSpPr>
        <p:spPr>
          <a:xfrm>
            <a:off x="919119" y="506108"/>
            <a:ext cx="10353762" cy="970450"/>
          </a:xfrm>
        </p:spPr>
        <p:txBody>
          <a:bodyPr/>
          <a:lstStyle/>
          <a:p>
            <a:r>
              <a:rPr lang="en-US" dirty="0"/>
              <a:t>Research Question</a:t>
            </a:r>
          </a:p>
        </p:txBody>
      </p:sp>
      <p:sp>
        <p:nvSpPr>
          <p:cNvPr id="3" name="Content Placeholder 2">
            <a:extLst>
              <a:ext uri="{FF2B5EF4-FFF2-40B4-BE49-F238E27FC236}">
                <a16:creationId xmlns:a16="http://schemas.microsoft.com/office/drawing/2014/main" id="{01769445-A550-40BC-93B6-ACE200CEC0A1}"/>
              </a:ext>
            </a:extLst>
          </p:cNvPr>
          <p:cNvSpPr>
            <a:spLocks noGrp="1"/>
          </p:cNvSpPr>
          <p:nvPr>
            <p:ph idx="1"/>
          </p:nvPr>
        </p:nvSpPr>
        <p:spPr>
          <a:xfrm>
            <a:off x="0" y="1732449"/>
            <a:ext cx="12192000" cy="5125551"/>
          </a:xfrm>
        </p:spPr>
        <p:txBody>
          <a:bodyPr/>
          <a:lstStyle/>
          <a:p>
            <a:pPr marL="608400" indent="-571500">
              <a:buFont typeface="+mj-lt"/>
              <a:buAutoNum type="romanUcPeriod"/>
            </a:pPr>
            <a:r>
              <a:rPr lang="en-US" sz="2800" dirty="0"/>
              <a:t>What role does support play in the SBCUSD (San Bernardino City Unified School District) students standardized test scores?</a:t>
            </a:r>
          </a:p>
          <a:p>
            <a:pPr marL="608400" indent="-571500">
              <a:buFont typeface="+mj-lt"/>
              <a:buAutoNum type="romanUcPeriod"/>
            </a:pPr>
            <a:r>
              <a:rPr lang="en-US" sz="2800" dirty="0"/>
              <a:t>How do test scores vary across spatial social factors in San Bernardino?</a:t>
            </a:r>
          </a:p>
          <a:p>
            <a:endParaRPr lang="en-US" dirty="0"/>
          </a:p>
        </p:txBody>
      </p:sp>
      <p:pic>
        <p:nvPicPr>
          <p:cNvPr id="4100" name="Picture 4" descr="Steam Workshop::Midoriya Studying">
            <a:extLst>
              <a:ext uri="{FF2B5EF4-FFF2-40B4-BE49-F238E27FC236}">
                <a16:creationId xmlns:a16="http://schemas.microsoft.com/office/drawing/2014/main" id="{BB121572-F488-43FF-97CC-21D2C92D58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15" r="22851"/>
          <a:stretch/>
        </p:blipFill>
        <p:spPr bwMode="auto">
          <a:xfrm>
            <a:off x="9049650" y="3354397"/>
            <a:ext cx="2769456" cy="27977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19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4DE9-9AE9-4269-B2C4-EBA44F74C3EF}"/>
              </a:ext>
            </a:extLst>
          </p:cNvPr>
          <p:cNvSpPr>
            <a:spLocks noGrp="1"/>
          </p:cNvSpPr>
          <p:nvPr>
            <p:ph type="title"/>
          </p:nvPr>
        </p:nvSpPr>
        <p:spPr>
          <a:xfrm>
            <a:off x="4044538" y="2675731"/>
            <a:ext cx="10515600" cy="1325563"/>
          </a:xfrm>
        </p:spPr>
        <p:txBody>
          <a:bodyPr/>
          <a:lstStyle/>
          <a:p>
            <a:r>
              <a:rPr lang="en-US" dirty="0"/>
              <a:t>Methods</a:t>
            </a:r>
          </a:p>
        </p:txBody>
      </p:sp>
    </p:spTree>
    <p:extLst>
      <p:ext uri="{BB962C8B-B14F-4D97-AF65-F5344CB8AC3E}">
        <p14:creationId xmlns:p14="http://schemas.microsoft.com/office/powerpoint/2010/main" val="3828547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7E134-F611-4C79-91E8-1B3A5D44075A}"/>
              </a:ext>
            </a:extLst>
          </p:cNvPr>
          <p:cNvSpPr>
            <a:spLocks noGrp="1"/>
          </p:cNvSpPr>
          <p:nvPr>
            <p:ph type="title"/>
          </p:nvPr>
        </p:nvSpPr>
        <p:spPr/>
        <p:txBody>
          <a:bodyPr/>
          <a:lstStyle/>
          <a:p>
            <a:pPr algn="ctr"/>
            <a:r>
              <a:rPr lang="en-US" dirty="0"/>
              <a:t>Population</a:t>
            </a:r>
          </a:p>
        </p:txBody>
      </p:sp>
      <p:sp>
        <p:nvSpPr>
          <p:cNvPr id="3" name="Content Placeholder 2">
            <a:extLst>
              <a:ext uri="{FF2B5EF4-FFF2-40B4-BE49-F238E27FC236}">
                <a16:creationId xmlns:a16="http://schemas.microsoft.com/office/drawing/2014/main" id="{2FD009DA-0089-433D-A4E8-99DAE4BE1557}"/>
              </a:ext>
            </a:extLst>
          </p:cNvPr>
          <p:cNvSpPr>
            <a:spLocks noGrp="1"/>
          </p:cNvSpPr>
          <p:nvPr>
            <p:ph idx="1"/>
          </p:nvPr>
        </p:nvSpPr>
        <p:spPr>
          <a:xfrm>
            <a:off x="0" y="1732449"/>
            <a:ext cx="12191999" cy="5125551"/>
          </a:xfrm>
        </p:spPr>
        <p:txBody>
          <a:bodyPr/>
          <a:lstStyle/>
          <a:p>
            <a:r>
              <a:rPr lang="en-US" dirty="0"/>
              <a:t>Participants were students from the San Bernardino City Unified School District (</a:t>
            </a:r>
            <a:r>
              <a:rPr lang="en-US" b="1" dirty="0"/>
              <a:t>SBCUSD</a:t>
            </a:r>
            <a:r>
              <a:rPr lang="en-US" dirty="0"/>
              <a:t>) in Southern California. </a:t>
            </a:r>
          </a:p>
          <a:p>
            <a:pPr marL="36900" indent="0">
              <a:buNone/>
            </a:pPr>
            <a:endParaRPr lang="en-US" dirty="0"/>
          </a:p>
          <a:p>
            <a:r>
              <a:rPr lang="en-US" dirty="0"/>
              <a:t>The data collected was during the school year of 2018-2019 which comprised of 4</a:t>
            </a:r>
            <a:r>
              <a:rPr lang="en-US" baseline="30000" dirty="0"/>
              <a:t>th, </a:t>
            </a:r>
            <a:r>
              <a:rPr lang="en-US" dirty="0"/>
              <a:t>5</a:t>
            </a:r>
            <a:r>
              <a:rPr lang="en-US" baseline="30000" dirty="0"/>
              <a:t>th</a:t>
            </a:r>
            <a:r>
              <a:rPr lang="en-US" dirty="0"/>
              <a:t>, 6</a:t>
            </a:r>
            <a:r>
              <a:rPr lang="en-US" baseline="30000" dirty="0"/>
              <a:t>th</a:t>
            </a:r>
            <a:r>
              <a:rPr lang="en-US" dirty="0"/>
              <a:t>, 7</a:t>
            </a:r>
            <a:r>
              <a:rPr lang="en-US" baseline="30000" dirty="0"/>
              <a:t>th</a:t>
            </a:r>
            <a:r>
              <a:rPr lang="en-US" dirty="0"/>
              <a:t> , 8</a:t>
            </a:r>
            <a:r>
              <a:rPr lang="en-US" baseline="30000" dirty="0"/>
              <a:t>th</a:t>
            </a:r>
            <a:r>
              <a:rPr lang="en-US" dirty="0"/>
              <a:t> , and 11</a:t>
            </a:r>
            <a:r>
              <a:rPr lang="en-US" baseline="30000" dirty="0"/>
              <a:t>th</a:t>
            </a:r>
            <a:r>
              <a:rPr lang="en-US" dirty="0"/>
              <a:t> graders who’ve taken the CAASPP test.</a:t>
            </a:r>
          </a:p>
        </p:txBody>
      </p:sp>
      <p:pic>
        <p:nvPicPr>
          <p:cNvPr id="10242" name="Picture 2" descr="San Bernardino — HATCHING RESULTS">
            <a:extLst>
              <a:ext uri="{FF2B5EF4-FFF2-40B4-BE49-F238E27FC236}">
                <a16:creationId xmlns:a16="http://schemas.microsoft.com/office/drawing/2014/main" id="{17B9A222-E90B-47E4-A448-07EAE0452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438" y="3975776"/>
            <a:ext cx="4545248" cy="227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956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41E0-164A-4EC3-9DD0-55538FFD5975}"/>
              </a:ext>
            </a:extLst>
          </p:cNvPr>
          <p:cNvSpPr>
            <a:spLocks noGrp="1"/>
          </p:cNvSpPr>
          <p:nvPr>
            <p:ph type="title"/>
          </p:nvPr>
        </p:nvSpPr>
        <p:spPr>
          <a:xfrm>
            <a:off x="919119" y="0"/>
            <a:ext cx="10353762" cy="970450"/>
          </a:xfrm>
        </p:spPr>
        <p:txBody>
          <a:bodyPr/>
          <a:lstStyle/>
          <a:p>
            <a:r>
              <a:rPr lang="en-US" dirty="0"/>
              <a:t>Collection of Data</a:t>
            </a:r>
          </a:p>
        </p:txBody>
      </p:sp>
      <p:sp>
        <p:nvSpPr>
          <p:cNvPr id="3" name="Content Placeholder 2">
            <a:extLst>
              <a:ext uri="{FF2B5EF4-FFF2-40B4-BE49-F238E27FC236}">
                <a16:creationId xmlns:a16="http://schemas.microsoft.com/office/drawing/2014/main" id="{C62C68B4-2995-4E0D-BA3A-65BABA0C6C20}"/>
              </a:ext>
            </a:extLst>
          </p:cNvPr>
          <p:cNvSpPr>
            <a:spLocks noGrp="1"/>
          </p:cNvSpPr>
          <p:nvPr>
            <p:ph idx="1"/>
          </p:nvPr>
        </p:nvSpPr>
        <p:spPr>
          <a:xfrm>
            <a:off x="0" y="1079500"/>
            <a:ext cx="12192000" cy="5778499"/>
          </a:xfrm>
        </p:spPr>
        <p:txBody>
          <a:bodyPr>
            <a:normAutofit/>
          </a:bodyPr>
          <a:lstStyle/>
          <a:p>
            <a:pPr marL="36900" indent="0">
              <a:buNone/>
            </a:pPr>
            <a:r>
              <a:rPr lang="en-US" sz="2400" dirty="0"/>
              <a:t>CAASP Test results from SBCUSD</a:t>
            </a:r>
          </a:p>
          <a:p>
            <a:pPr marL="36900" indent="0">
              <a:buNone/>
            </a:pPr>
            <a:endParaRPr lang="en-US" sz="2400" dirty="0"/>
          </a:p>
          <a:p>
            <a:pPr marL="36900" indent="0">
              <a:buNone/>
            </a:pPr>
            <a:r>
              <a:rPr lang="en-US" sz="2400" dirty="0"/>
              <a:t>A climate survey instrument created by Loma Linda University was distributed to SBCUSD measured </a:t>
            </a:r>
          </a:p>
          <a:p>
            <a:pPr lvl="1"/>
            <a:r>
              <a:rPr lang="en-US" sz="2000" dirty="0"/>
              <a:t>School climate</a:t>
            </a:r>
          </a:p>
          <a:p>
            <a:pPr lvl="1"/>
            <a:r>
              <a:rPr lang="en-US" sz="2000" dirty="0"/>
              <a:t>Social Emotional learning </a:t>
            </a:r>
          </a:p>
          <a:p>
            <a:pPr lvl="1"/>
            <a:r>
              <a:rPr lang="en-US" sz="2000" dirty="0"/>
              <a:t>Risky behaviors </a:t>
            </a:r>
          </a:p>
          <a:p>
            <a:pPr lvl="1"/>
            <a:r>
              <a:rPr lang="en-US" sz="2000" dirty="0"/>
              <a:t>Support (Outside, Home, School)</a:t>
            </a:r>
          </a:p>
          <a:p>
            <a:pPr marL="450000" lvl="1" indent="0">
              <a:buNone/>
            </a:pPr>
            <a:endParaRPr lang="en-US" sz="2000" dirty="0"/>
          </a:p>
          <a:p>
            <a:pPr marL="36900" indent="0">
              <a:buNone/>
            </a:pPr>
            <a:r>
              <a:rPr lang="en-US" sz="2400" dirty="0"/>
              <a:t>CAASP test results and climate survey were linked to the student’s record (grade level, home zip code, gender, free or reduced lunch which can determine their SES status). </a:t>
            </a:r>
          </a:p>
          <a:p>
            <a:pPr lvl="1"/>
            <a:r>
              <a:rPr lang="en-US" sz="2000" dirty="0"/>
              <a:t>De-identified (LLU student ID marker)</a:t>
            </a:r>
          </a:p>
          <a:p>
            <a:pPr marL="0" indent="0">
              <a:buNone/>
            </a:pPr>
            <a:endParaRPr lang="en-US" dirty="0"/>
          </a:p>
        </p:txBody>
      </p:sp>
      <p:pic>
        <p:nvPicPr>
          <p:cNvPr id="11266" name="Picture 2" descr="Institute for Community Partnerships">
            <a:extLst>
              <a:ext uri="{FF2B5EF4-FFF2-40B4-BE49-F238E27FC236}">
                <a16:creationId xmlns:a16="http://schemas.microsoft.com/office/drawing/2014/main" id="{F8C0DD67-7CAF-45B3-8A4B-22CBB4068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653219"/>
            <a:ext cx="4192216" cy="122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76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F42F-FFF3-448B-BCF9-189A05BC0AA4}"/>
              </a:ext>
            </a:extLst>
          </p:cNvPr>
          <p:cNvSpPr>
            <a:spLocks noGrp="1"/>
          </p:cNvSpPr>
          <p:nvPr>
            <p:ph type="title"/>
          </p:nvPr>
        </p:nvSpPr>
        <p:spPr>
          <a:xfrm>
            <a:off x="0" y="0"/>
            <a:ext cx="11353800" cy="1325563"/>
          </a:xfrm>
        </p:spPr>
        <p:txBody>
          <a:bodyPr/>
          <a:lstStyle/>
          <a:p>
            <a:pPr algn="ctr"/>
            <a:r>
              <a:rPr lang="en-US" dirty="0"/>
              <a:t>Measures </a:t>
            </a:r>
          </a:p>
        </p:txBody>
      </p:sp>
      <p:sp>
        <p:nvSpPr>
          <p:cNvPr id="3" name="Content Placeholder 2">
            <a:extLst>
              <a:ext uri="{FF2B5EF4-FFF2-40B4-BE49-F238E27FC236}">
                <a16:creationId xmlns:a16="http://schemas.microsoft.com/office/drawing/2014/main" id="{012F939D-0540-4B51-9DFF-F75D6885E00F}"/>
              </a:ext>
            </a:extLst>
          </p:cNvPr>
          <p:cNvSpPr>
            <a:spLocks noGrp="1"/>
          </p:cNvSpPr>
          <p:nvPr>
            <p:ph idx="1"/>
          </p:nvPr>
        </p:nvSpPr>
        <p:spPr>
          <a:xfrm>
            <a:off x="0" y="1993900"/>
            <a:ext cx="12192000" cy="4864099"/>
          </a:xfrm>
        </p:spPr>
        <p:txBody>
          <a:bodyPr/>
          <a:lstStyle/>
          <a:p>
            <a:r>
              <a:rPr lang="en-US" sz="2400" b="1" dirty="0"/>
              <a:t>Outcome Variables</a:t>
            </a:r>
            <a:r>
              <a:rPr lang="en-US" sz="2400" dirty="0"/>
              <a:t>: CAASP English and Math (Pass or Fail )</a:t>
            </a:r>
          </a:p>
          <a:p>
            <a:r>
              <a:rPr lang="en-US" sz="2400" b="1" dirty="0"/>
              <a:t>Main Exposures</a:t>
            </a:r>
            <a:r>
              <a:rPr lang="en-US" sz="2400" dirty="0"/>
              <a:t>: Home Support, Outside Support, and School Support</a:t>
            </a:r>
          </a:p>
          <a:p>
            <a:r>
              <a:rPr lang="en-US" sz="2400" b="1" dirty="0"/>
              <a:t>Covariates</a:t>
            </a:r>
            <a:r>
              <a:rPr lang="en-US" sz="2400" dirty="0"/>
              <a:t>: </a:t>
            </a:r>
          </a:p>
          <a:p>
            <a:pPr lvl="1"/>
            <a:r>
              <a:rPr lang="en-US" sz="2000" dirty="0"/>
              <a:t>Low SES status and Grade level</a:t>
            </a:r>
          </a:p>
          <a:p>
            <a:pPr lvl="1"/>
            <a:r>
              <a:rPr lang="en-US" sz="2000" dirty="0"/>
              <a:t>Age at survey, Gender, and Race/Ethnicity</a:t>
            </a:r>
          </a:p>
          <a:p>
            <a:pPr marL="0" indent="0">
              <a:buNone/>
            </a:pPr>
            <a:endParaRPr lang="en-US" i="1" dirty="0"/>
          </a:p>
          <a:p>
            <a:endParaRPr lang="en-US" dirty="0"/>
          </a:p>
          <a:p>
            <a:endParaRPr lang="en-US" dirty="0"/>
          </a:p>
        </p:txBody>
      </p:sp>
    </p:spTree>
    <p:extLst>
      <p:ext uri="{BB962C8B-B14F-4D97-AF65-F5344CB8AC3E}">
        <p14:creationId xmlns:p14="http://schemas.microsoft.com/office/powerpoint/2010/main" val="1419316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A362-4BD1-424E-8826-88CAD8BAD584}"/>
              </a:ext>
            </a:extLst>
          </p:cNvPr>
          <p:cNvSpPr>
            <a:spLocks noGrp="1"/>
          </p:cNvSpPr>
          <p:nvPr>
            <p:ph type="title"/>
          </p:nvPr>
        </p:nvSpPr>
        <p:spPr>
          <a:xfrm>
            <a:off x="838200" y="-309174"/>
            <a:ext cx="10515600" cy="1325563"/>
          </a:xfrm>
        </p:spPr>
        <p:txBody>
          <a:bodyPr/>
          <a:lstStyle/>
          <a:p>
            <a:pPr algn="ctr"/>
            <a:r>
              <a:rPr lang="en-US" b="1" dirty="0"/>
              <a:t>Support</a:t>
            </a:r>
          </a:p>
        </p:txBody>
      </p:sp>
      <p:sp>
        <p:nvSpPr>
          <p:cNvPr id="6" name="Content Placeholder 2">
            <a:extLst>
              <a:ext uri="{FF2B5EF4-FFF2-40B4-BE49-F238E27FC236}">
                <a16:creationId xmlns:a16="http://schemas.microsoft.com/office/drawing/2014/main" id="{0791777E-72C4-4A15-A72F-08BC2879CB5D}"/>
              </a:ext>
            </a:extLst>
          </p:cNvPr>
          <p:cNvSpPr txBox="1">
            <a:spLocks/>
          </p:cNvSpPr>
          <p:nvPr/>
        </p:nvSpPr>
        <p:spPr>
          <a:xfrm>
            <a:off x="0" y="4475011"/>
            <a:ext cx="12192000" cy="2861725"/>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SCHOOL SUPPORT</a:t>
            </a:r>
            <a:endParaRPr lang="en-US" sz="1400" dirty="0"/>
          </a:p>
          <a:p>
            <a:pPr marL="0" indent="0">
              <a:buNone/>
            </a:pPr>
            <a:r>
              <a:rPr lang="en-US" sz="1400" b="1" u="sng" dirty="0"/>
              <a:t>Questions</a:t>
            </a:r>
          </a:p>
          <a:p>
            <a:pPr marL="800100" lvl="1" indent="-342900">
              <a:buFont typeface="+mj-lt"/>
              <a:buAutoNum type="arabicPeriod"/>
            </a:pPr>
            <a:r>
              <a:rPr lang="en-US" sz="1400" dirty="0">
                <a:latin typeface="Times New Roman" panose="02020603050405020304" pitchFamily="18" charset="0"/>
                <a:ea typeface="Calibri" panose="020F0502020204030204" pitchFamily="34" charset="0"/>
              </a:rPr>
              <a:t>“Do adults at school encourage you to work hard so you can be successful?”</a:t>
            </a:r>
          </a:p>
          <a:p>
            <a:pPr marL="800100" lvl="1" indent="-342900">
              <a:buFont typeface="+mj-lt"/>
              <a:buAutoNum type="arabicPeriod"/>
            </a:pPr>
            <a:r>
              <a:rPr lang="en-US" sz="1400" dirty="0">
                <a:latin typeface="Times New Roman" panose="02020603050405020304" pitchFamily="18" charset="0"/>
                <a:ea typeface="Calibri" panose="020F0502020204030204" pitchFamily="34" charset="0"/>
              </a:rPr>
              <a:t>Adults at this school encourage me to work hard to I can be successful in college or at the job I choose”</a:t>
            </a:r>
          </a:p>
          <a:p>
            <a:pPr marL="800100" lvl="1" indent="-342900">
              <a:buFont typeface="+mj-lt"/>
              <a:buAutoNum type="arabicPeriod"/>
            </a:pPr>
            <a:r>
              <a:rPr lang="en-US" sz="1400" dirty="0">
                <a:latin typeface="Times New Roman" panose="02020603050405020304" pitchFamily="18" charset="0"/>
                <a:ea typeface="Calibri" panose="020F0502020204030204" pitchFamily="34" charset="0"/>
              </a:rPr>
              <a:t>“Do teachers give students a chance to take part in classroom discussions or activities”</a:t>
            </a:r>
          </a:p>
          <a:p>
            <a:pPr marL="800100" lvl="1" indent="-342900">
              <a:buFont typeface="+mj-lt"/>
              <a:buAutoNum type="arabicPeriod"/>
            </a:pPr>
            <a:r>
              <a:rPr lang="en-US" sz="1400" dirty="0">
                <a:latin typeface="Times New Roman" panose="02020603050405020304" pitchFamily="18" charset="0"/>
                <a:ea typeface="Calibri" panose="020F0502020204030204" pitchFamily="34" charset="0"/>
              </a:rPr>
              <a:t>“ My teachers work hard to help me with my schoolwork when I need it” </a:t>
            </a:r>
          </a:p>
          <a:p>
            <a:pPr marL="457200" lvl="1" indent="0">
              <a:buNone/>
            </a:pPr>
            <a:endParaRPr lang="en-US" sz="1400" dirty="0"/>
          </a:p>
          <a:p>
            <a:pPr marL="0" indent="0">
              <a:buNone/>
            </a:pPr>
            <a:endParaRPr lang="en-US" sz="1400" dirty="0"/>
          </a:p>
          <a:p>
            <a:pPr marL="0" indent="0">
              <a:buNone/>
            </a:pPr>
            <a:r>
              <a:rPr lang="en-US" sz="1400" b="1" u="sng" dirty="0"/>
              <a:t>Responses</a:t>
            </a:r>
            <a:r>
              <a:rPr lang="en-US" sz="1400" b="1" dirty="0"/>
              <a:t> </a:t>
            </a:r>
          </a:p>
          <a:p>
            <a:pPr lvl="1"/>
            <a:r>
              <a:rPr lang="en-US" sz="1400" dirty="0"/>
              <a:t>“No, Never” </a:t>
            </a:r>
          </a:p>
          <a:p>
            <a:pPr lvl="1"/>
            <a:r>
              <a:rPr lang="en-US" sz="1400" dirty="0"/>
              <a:t>“Disagree” </a:t>
            </a:r>
          </a:p>
          <a:p>
            <a:pPr lvl="1"/>
            <a:r>
              <a:rPr lang="en-US" sz="1400" dirty="0"/>
              <a:t>“Strongly Disagree” </a:t>
            </a:r>
          </a:p>
          <a:p>
            <a:pPr lvl="1"/>
            <a:r>
              <a:rPr lang="en-US" sz="1400" dirty="0"/>
              <a:t>“Neither Disagree Nor Agree”</a:t>
            </a:r>
          </a:p>
          <a:p>
            <a:pPr lvl="1"/>
            <a:r>
              <a:rPr lang="en-US" sz="1400" dirty="0"/>
              <a:t>“Agree”</a:t>
            </a:r>
          </a:p>
          <a:p>
            <a:pPr lvl="1"/>
            <a:r>
              <a:rPr lang="en-US" sz="1400" dirty="0"/>
              <a:t>“Strongly Agree”</a:t>
            </a:r>
            <a:endParaRPr lang="en-US" sz="1600" dirty="0"/>
          </a:p>
        </p:txBody>
      </p:sp>
      <p:sp>
        <p:nvSpPr>
          <p:cNvPr id="7" name="TextBox 6">
            <a:extLst>
              <a:ext uri="{FF2B5EF4-FFF2-40B4-BE49-F238E27FC236}">
                <a16:creationId xmlns:a16="http://schemas.microsoft.com/office/drawing/2014/main" id="{B2085CBC-D7CF-4854-A6B6-B76FD430AD15}"/>
              </a:ext>
            </a:extLst>
          </p:cNvPr>
          <p:cNvSpPr txBox="1"/>
          <p:nvPr/>
        </p:nvSpPr>
        <p:spPr>
          <a:xfrm>
            <a:off x="9097487" y="4997932"/>
            <a:ext cx="3094511" cy="738664"/>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t>“Yes, some of the time”</a:t>
            </a:r>
          </a:p>
          <a:p>
            <a:pPr marL="742950" lvl="1" indent="-285750">
              <a:buFont typeface="Arial" panose="020B0604020202020204" pitchFamily="34" charset="0"/>
              <a:buChar char="•"/>
            </a:pPr>
            <a:r>
              <a:rPr lang="en-US" sz="1400" dirty="0"/>
              <a:t>“Yes, most of the time”</a:t>
            </a:r>
          </a:p>
          <a:p>
            <a:pPr marL="742950" lvl="1" indent="-285750">
              <a:buFont typeface="Arial" panose="020B0604020202020204" pitchFamily="34" charset="0"/>
              <a:buChar char="•"/>
            </a:pPr>
            <a:r>
              <a:rPr lang="en-US" sz="1400" dirty="0"/>
              <a:t>“Yes, all of the time”</a:t>
            </a:r>
            <a:endParaRPr lang="en-US" sz="1600" dirty="0"/>
          </a:p>
        </p:txBody>
      </p:sp>
      <p:sp>
        <p:nvSpPr>
          <p:cNvPr id="8" name="Content Placeholder 2">
            <a:extLst>
              <a:ext uri="{FF2B5EF4-FFF2-40B4-BE49-F238E27FC236}">
                <a16:creationId xmlns:a16="http://schemas.microsoft.com/office/drawing/2014/main" id="{9C6B63A7-DA60-4B55-A4D9-8F756002560B}"/>
              </a:ext>
            </a:extLst>
          </p:cNvPr>
          <p:cNvSpPr txBox="1">
            <a:spLocks/>
          </p:cNvSpPr>
          <p:nvPr/>
        </p:nvSpPr>
        <p:spPr>
          <a:xfrm>
            <a:off x="0" y="2514183"/>
            <a:ext cx="12192000" cy="1833950"/>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OUTSIDE SUPPORT </a:t>
            </a:r>
          </a:p>
          <a:p>
            <a:pPr marL="0" indent="0">
              <a:buFont typeface="Arial" panose="020B0604020202020204" pitchFamily="34" charset="0"/>
              <a:buNone/>
            </a:pPr>
            <a:r>
              <a:rPr lang="en-US" sz="1400" b="1" u="sng" dirty="0"/>
              <a:t>Questions</a:t>
            </a:r>
          </a:p>
          <a:p>
            <a:pPr marL="0" indent="0">
              <a:buNone/>
            </a:pPr>
            <a:r>
              <a:rPr lang="en-US" sz="1400" dirty="0"/>
              <a:t>“Outside of my home and school, there is an adult…</a:t>
            </a:r>
          </a:p>
          <a:p>
            <a:pPr marL="800100" lvl="1" indent="-342900">
              <a:buFont typeface="+mj-lt"/>
              <a:buAutoNum type="arabicPeriod"/>
            </a:pPr>
            <a:r>
              <a:rPr lang="en-US" sz="1400" dirty="0"/>
              <a:t>“Who really cares about me”</a:t>
            </a:r>
          </a:p>
          <a:p>
            <a:pPr marL="800100" lvl="1" indent="-342900">
              <a:buFont typeface="+mj-lt"/>
              <a:buAutoNum type="arabicPeriod"/>
            </a:pPr>
            <a:r>
              <a:rPr lang="en-US" sz="1400" dirty="0"/>
              <a:t>“ Who notices when I am upset about something” </a:t>
            </a:r>
          </a:p>
          <a:p>
            <a:pPr marL="800100" lvl="1" indent="-342900">
              <a:buFont typeface="+mj-lt"/>
              <a:buAutoNum type="arabicPeriod"/>
            </a:pPr>
            <a:r>
              <a:rPr lang="en-US" sz="1400" dirty="0"/>
              <a:t>“Who I trust” </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b="1" u="sng" dirty="0"/>
              <a:t>Responses</a:t>
            </a:r>
            <a:r>
              <a:rPr lang="en-US" sz="1400" dirty="0"/>
              <a:t> </a:t>
            </a:r>
          </a:p>
          <a:p>
            <a:pPr lvl="1"/>
            <a:r>
              <a:rPr lang="en-US" sz="1400" dirty="0"/>
              <a:t>“Not at all True” </a:t>
            </a:r>
          </a:p>
          <a:p>
            <a:pPr lvl="1"/>
            <a:r>
              <a:rPr lang="en-US" sz="1400" dirty="0"/>
              <a:t>“A little true” </a:t>
            </a:r>
          </a:p>
          <a:p>
            <a:pPr lvl="1"/>
            <a:r>
              <a:rPr lang="en-US" sz="1400" dirty="0"/>
              <a:t>“Pretty much true” </a:t>
            </a:r>
          </a:p>
          <a:p>
            <a:pPr lvl="1"/>
            <a:r>
              <a:rPr lang="en-US" sz="1400" dirty="0"/>
              <a:t>“Very much true</a:t>
            </a:r>
            <a:r>
              <a:rPr lang="en-US" sz="1600" dirty="0"/>
              <a:t>”</a:t>
            </a:r>
          </a:p>
        </p:txBody>
      </p:sp>
      <p:sp>
        <p:nvSpPr>
          <p:cNvPr id="9" name="Content Placeholder 2">
            <a:extLst>
              <a:ext uri="{FF2B5EF4-FFF2-40B4-BE49-F238E27FC236}">
                <a16:creationId xmlns:a16="http://schemas.microsoft.com/office/drawing/2014/main" id="{E9AD86F4-F262-42CF-AE47-27D8B5E62C80}"/>
              </a:ext>
            </a:extLst>
          </p:cNvPr>
          <p:cNvSpPr txBox="1">
            <a:spLocks/>
          </p:cNvSpPr>
          <p:nvPr/>
        </p:nvSpPr>
        <p:spPr>
          <a:xfrm>
            <a:off x="0" y="591744"/>
            <a:ext cx="12191999" cy="1833950"/>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HOME SUPPORT</a:t>
            </a:r>
          </a:p>
          <a:p>
            <a:pPr marL="0" indent="0">
              <a:buFont typeface="Arial" panose="020B0604020202020204" pitchFamily="34" charset="0"/>
              <a:buNone/>
            </a:pPr>
            <a:r>
              <a:rPr lang="en-US" sz="1400" b="1" u="sng" dirty="0"/>
              <a:t>Questions    </a:t>
            </a:r>
          </a:p>
          <a:p>
            <a:pPr marL="0" indent="0">
              <a:buNone/>
            </a:pPr>
            <a:r>
              <a:rPr lang="en-US" sz="1400" dirty="0"/>
              <a:t>“In my home, there is a parent or some other adult…</a:t>
            </a:r>
          </a:p>
          <a:p>
            <a:pPr marL="800100" lvl="1" indent="-342900">
              <a:buFont typeface="+mj-lt"/>
              <a:buAutoNum type="arabicPeriod"/>
            </a:pPr>
            <a:r>
              <a:rPr lang="en-US" sz="1400" dirty="0"/>
              <a:t>“Who really cares about me”</a:t>
            </a:r>
          </a:p>
          <a:p>
            <a:pPr marL="800100" lvl="1" indent="-342900">
              <a:buFont typeface="+mj-lt"/>
              <a:buAutoNum type="arabicPeriod"/>
            </a:pPr>
            <a:r>
              <a:rPr lang="en-US" sz="1400" dirty="0"/>
              <a:t>“ Who notices when I am upset about something” </a:t>
            </a:r>
          </a:p>
          <a:p>
            <a:pPr marL="800100" lvl="1" indent="-342900">
              <a:buFont typeface="+mj-lt"/>
              <a:buAutoNum type="arabicPeriod"/>
            </a:pPr>
            <a:r>
              <a:rPr lang="en-US" sz="1400" dirty="0"/>
              <a:t>“Who I trust” </a:t>
            </a:r>
          </a:p>
          <a:p>
            <a:pPr marL="0" indent="0">
              <a:buFont typeface="Arial" panose="020B0604020202020204" pitchFamily="34" charset="0"/>
              <a:buNone/>
            </a:pPr>
            <a:endParaRPr lang="en-US" sz="1400" dirty="0"/>
          </a:p>
          <a:p>
            <a:pPr marL="0" indent="0">
              <a:buNone/>
            </a:pPr>
            <a:endParaRPr lang="en-US" sz="1400" dirty="0"/>
          </a:p>
          <a:p>
            <a:pPr marL="0" indent="0">
              <a:buNone/>
            </a:pPr>
            <a:r>
              <a:rPr lang="en-US" sz="1400" b="1" u="sng" dirty="0"/>
              <a:t>Responses </a:t>
            </a:r>
          </a:p>
          <a:p>
            <a:pPr lvl="1"/>
            <a:r>
              <a:rPr lang="en-US" sz="1400" dirty="0"/>
              <a:t>“Not at all True” </a:t>
            </a:r>
          </a:p>
          <a:p>
            <a:pPr lvl="1"/>
            <a:r>
              <a:rPr lang="en-US" sz="1400" dirty="0"/>
              <a:t>“A little true” </a:t>
            </a:r>
          </a:p>
          <a:p>
            <a:pPr lvl="1"/>
            <a:r>
              <a:rPr lang="en-US" sz="1400" dirty="0"/>
              <a:t>“Pretty much true” </a:t>
            </a:r>
          </a:p>
          <a:p>
            <a:pPr lvl="1"/>
            <a:r>
              <a:rPr lang="en-US" sz="1400" dirty="0"/>
              <a:t>“Very much true</a:t>
            </a:r>
            <a:r>
              <a:rPr lang="en-US" sz="1600" dirty="0"/>
              <a:t>”</a:t>
            </a:r>
          </a:p>
        </p:txBody>
      </p:sp>
    </p:spTree>
    <p:extLst>
      <p:ext uri="{BB962C8B-B14F-4D97-AF65-F5344CB8AC3E}">
        <p14:creationId xmlns:p14="http://schemas.microsoft.com/office/powerpoint/2010/main" val="30269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0299-9173-4E59-B12D-893984247F25}"/>
              </a:ext>
            </a:extLst>
          </p:cNvPr>
          <p:cNvSpPr>
            <a:spLocks noGrp="1"/>
          </p:cNvSpPr>
          <p:nvPr>
            <p:ph type="title"/>
          </p:nvPr>
        </p:nvSpPr>
        <p:spPr>
          <a:xfrm>
            <a:off x="838199" y="-435406"/>
            <a:ext cx="10515600" cy="1325563"/>
          </a:xfrm>
        </p:spPr>
        <p:txBody>
          <a:bodyPr/>
          <a:lstStyle/>
          <a:p>
            <a:pPr algn="ctr"/>
            <a:r>
              <a:rPr lang="en-US" dirty="0"/>
              <a:t>Data Analysis </a:t>
            </a:r>
          </a:p>
        </p:txBody>
      </p:sp>
      <p:sp>
        <p:nvSpPr>
          <p:cNvPr id="3" name="Content Placeholder 2">
            <a:extLst>
              <a:ext uri="{FF2B5EF4-FFF2-40B4-BE49-F238E27FC236}">
                <a16:creationId xmlns:a16="http://schemas.microsoft.com/office/drawing/2014/main" id="{3DB47EED-2E73-4142-A7ED-061CBA82490E}"/>
              </a:ext>
            </a:extLst>
          </p:cNvPr>
          <p:cNvSpPr>
            <a:spLocks noGrp="1"/>
          </p:cNvSpPr>
          <p:nvPr>
            <p:ph idx="1"/>
          </p:nvPr>
        </p:nvSpPr>
        <p:spPr>
          <a:xfrm>
            <a:off x="0" y="3892522"/>
            <a:ext cx="12192000" cy="2965477"/>
          </a:xfrm>
        </p:spPr>
        <p:txBody>
          <a:bodyPr>
            <a:normAutofit fontScale="92500" lnSpcReduction="10000"/>
          </a:bodyPr>
          <a:lstStyle/>
          <a:p>
            <a:pPr marL="36900" indent="0">
              <a:buNone/>
            </a:pPr>
            <a:r>
              <a:rPr lang="en-US" sz="3200" dirty="0">
                <a:solidFill>
                  <a:schemeClr val="tx1"/>
                </a:solidFill>
              </a:rPr>
              <a:t>Logistic Regression </a:t>
            </a:r>
          </a:p>
          <a:p>
            <a:pPr marL="36900" indent="0">
              <a:buNone/>
            </a:pPr>
            <a:r>
              <a:rPr lang="en-US" sz="2400" dirty="0">
                <a:solidFill>
                  <a:schemeClr val="tx1"/>
                </a:solidFill>
              </a:rPr>
              <a:t>SAS (Version 9.4)</a:t>
            </a:r>
          </a:p>
          <a:p>
            <a:pPr marL="36900" indent="0">
              <a:buNone/>
            </a:pPr>
            <a:endParaRPr lang="en-US" sz="2400" dirty="0">
              <a:solidFill>
                <a:schemeClr val="tx1"/>
              </a:solidFill>
            </a:endParaRPr>
          </a:p>
          <a:p>
            <a:pPr>
              <a:buFont typeface="Wingdings" panose="05000000000000000000" pitchFamily="2" charset="2"/>
              <a:buChar char="v"/>
            </a:pPr>
            <a:r>
              <a:rPr lang="en-US" sz="2800" dirty="0">
                <a:solidFill>
                  <a:schemeClr val="tx1"/>
                </a:solidFill>
              </a:rPr>
              <a:t>Support (Outside, Home, School)</a:t>
            </a:r>
          </a:p>
          <a:p>
            <a:pPr>
              <a:buFont typeface="Wingdings" panose="05000000000000000000" pitchFamily="2" charset="2"/>
              <a:buChar char="v"/>
            </a:pPr>
            <a:r>
              <a:rPr lang="en-US" sz="2800" dirty="0">
                <a:solidFill>
                  <a:schemeClr val="tx1"/>
                </a:solidFill>
              </a:rPr>
              <a:t>Covariates </a:t>
            </a:r>
          </a:p>
          <a:p>
            <a:pPr>
              <a:buFont typeface="Wingdings" panose="05000000000000000000" pitchFamily="2" charset="2"/>
              <a:buChar char="v"/>
            </a:pPr>
            <a:r>
              <a:rPr lang="en-US" sz="2800" dirty="0">
                <a:solidFill>
                  <a:schemeClr val="tx1"/>
                </a:solidFill>
              </a:rPr>
              <a:t>Outcome effect of academic test performance of ELA and Math</a:t>
            </a:r>
          </a:p>
        </p:txBody>
      </p:sp>
      <p:sp>
        <p:nvSpPr>
          <p:cNvPr id="4" name="Content Placeholder 2">
            <a:extLst>
              <a:ext uri="{FF2B5EF4-FFF2-40B4-BE49-F238E27FC236}">
                <a16:creationId xmlns:a16="http://schemas.microsoft.com/office/drawing/2014/main" id="{1C4B5F93-6DB1-430A-BFE3-A2C6BA631C62}"/>
              </a:ext>
            </a:extLst>
          </p:cNvPr>
          <p:cNvSpPr txBox="1">
            <a:spLocks/>
          </p:cNvSpPr>
          <p:nvPr/>
        </p:nvSpPr>
        <p:spPr>
          <a:xfrm>
            <a:off x="0" y="890157"/>
            <a:ext cx="12191999" cy="2817695"/>
          </a:xfrm>
          <a:prstGeom prst="rect">
            <a:avLst/>
          </a:prstGeom>
        </p:spPr>
        <p:txBody>
          <a:bodyPr vert="horz" lIns="91440" tIns="45720" rIns="91440" bIns="45720" numCol="2"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800" dirty="0"/>
              <a:t>Spatial Analysis </a:t>
            </a:r>
          </a:p>
          <a:p>
            <a:pPr marL="0" indent="0">
              <a:buNone/>
            </a:pPr>
            <a:r>
              <a:rPr lang="en-US" sz="2400" dirty="0"/>
              <a:t>ARC GIS Pro (Version 2.4)</a:t>
            </a:r>
            <a:endParaRPr lang="en-US" dirty="0"/>
          </a:p>
          <a:p>
            <a:pPr marL="0" indent="0">
              <a:buNone/>
            </a:pPr>
            <a:endParaRPr lang="en-US" sz="2400" dirty="0"/>
          </a:p>
          <a:p>
            <a:pPr lvl="1">
              <a:buFont typeface="Wingdings" panose="05000000000000000000" pitchFamily="2" charset="2"/>
              <a:buChar char="v"/>
            </a:pPr>
            <a:r>
              <a:rPr lang="en-US" dirty="0"/>
              <a:t>CAASP English (Pass/Fail)  </a:t>
            </a:r>
          </a:p>
          <a:p>
            <a:pPr lvl="1">
              <a:buFont typeface="Wingdings" panose="05000000000000000000" pitchFamily="2" charset="2"/>
              <a:buChar char="v"/>
            </a:pPr>
            <a:r>
              <a:rPr lang="en-US" dirty="0"/>
              <a:t>CAASP Math (Pass/Fail)</a:t>
            </a:r>
          </a:p>
          <a:p>
            <a:pPr lvl="1">
              <a:buFont typeface="Wingdings" panose="05000000000000000000" pitchFamily="2" charset="2"/>
              <a:buChar char="v"/>
            </a:pPr>
            <a:r>
              <a:rPr lang="en-US" dirty="0"/>
              <a:t>School support (Yes/No)</a:t>
            </a:r>
          </a:p>
          <a:p>
            <a:pPr lvl="1">
              <a:buFont typeface="Wingdings" panose="05000000000000000000" pitchFamily="2" charset="2"/>
              <a:buChar char="v"/>
            </a:pPr>
            <a:r>
              <a:rPr lang="en-US" dirty="0"/>
              <a:t>Home Support (Yes/No)</a:t>
            </a:r>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r>
              <a:rPr lang="en-US" dirty="0"/>
              <a:t>Outside Support (Yes/No)</a:t>
            </a:r>
          </a:p>
          <a:p>
            <a:pPr lvl="1">
              <a:buFont typeface="Wingdings" panose="05000000000000000000" pitchFamily="2" charset="2"/>
              <a:buChar char="v"/>
            </a:pPr>
            <a:r>
              <a:rPr lang="en-US" dirty="0"/>
              <a:t>Zip code</a:t>
            </a:r>
          </a:p>
          <a:p>
            <a:pPr lvl="1">
              <a:buFont typeface="Wingdings" panose="05000000000000000000" pitchFamily="2" charset="2"/>
              <a:buChar char="v"/>
            </a:pPr>
            <a:r>
              <a:rPr lang="en-US" dirty="0"/>
              <a:t>Food Environment</a:t>
            </a:r>
          </a:p>
          <a:p>
            <a:pPr lvl="1">
              <a:buFont typeface="Wingdings" panose="05000000000000000000" pitchFamily="2" charset="2"/>
              <a:buChar char="v"/>
            </a:pPr>
            <a:r>
              <a:rPr lang="en-US" dirty="0"/>
              <a:t>Enriched Zip code </a:t>
            </a:r>
          </a:p>
          <a:p>
            <a:pPr lvl="2">
              <a:buFont typeface="Wingdings" panose="05000000000000000000" pitchFamily="2" charset="2"/>
              <a:buChar char="v"/>
            </a:pPr>
            <a:r>
              <a:rPr lang="en-US" dirty="0"/>
              <a:t>Poverty % </a:t>
            </a:r>
          </a:p>
          <a:p>
            <a:pPr lvl="2">
              <a:buFont typeface="Wingdings" panose="05000000000000000000" pitchFamily="2" charset="2"/>
              <a:buChar char="v"/>
            </a:pPr>
            <a:r>
              <a:rPr lang="en-US" dirty="0"/>
              <a:t>USA Average Crime 2019 Index</a:t>
            </a:r>
          </a:p>
        </p:txBody>
      </p:sp>
      <p:pic>
        <p:nvPicPr>
          <p:cNvPr id="1028" name="Picture 4" descr="EagleView Announces Latest Pictometry Imagery Integration with ...">
            <a:extLst>
              <a:ext uri="{FF2B5EF4-FFF2-40B4-BE49-F238E27FC236}">
                <a16:creationId xmlns:a16="http://schemas.microsoft.com/office/drawing/2014/main" id="{480902CF-9457-49BC-B252-B39DD80E0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633" y="1162376"/>
            <a:ext cx="649625" cy="6586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SAS Users - SAS Users">
            <a:extLst>
              <a:ext uri="{FF2B5EF4-FFF2-40B4-BE49-F238E27FC236}">
                <a16:creationId xmlns:a16="http://schemas.microsoft.com/office/drawing/2014/main" id="{3919576C-2AC9-45E1-88B7-45FCAEACD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8214" y="4362725"/>
            <a:ext cx="580852" cy="55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761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4DE9-9AE9-4269-B2C4-EBA44F74C3EF}"/>
              </a:ext>
            </a:extLst>
          </p:cNvPr>
          <p:cNvSpPr>
            <a:spLocks noGrp="1"/>
          </p:cNvSpPr>
          <p:nvPr>
            <p:ph type="title"/>
          </p:nvPr>
        </p:nvSpPr>
        <p:spPr>
          <a:xfrm>
            <a:off x="4044538" y="2675731"/>
            <a:ext cx="10515600" cy="1325563"/>
          </a:xfrm>
        </p:spPr>
        <p:txBody>
          <a:bodyPr/>
          <a:lstStyle/>
          <a:p>
            <a:r>
              <a:rPr lang="en-US" dirty="0"/>
              <a:t>RESULTS</a:t>
            </a:r>
          </a:p>
        </p:txBody>
      </p:sp>
    </p:spTree>
    <p:extLst>
      <p:ext uri="{BB962C8B-B14F-4D97-AF65-F5344CB8AC3E}">
        <p14:creationId xmlns:p14="http://schemas.microsoft.com/office/powerpoint/2010/main" val="1369338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F5CBD0-906B-4CE6-A1B6-273D617DDA35}"/>
              </a:ext>
            </a:extLst>
          </p:cNvPr>
          <p:cNvSpPr>
            <a:spLocks noGrp="1"/>
          </p:cNvSpPr>
          <p:nvPr>
            <p:ph type="title"/>
          </p:nvPr>
        </p:nvSpPr>
        <p:spPr/>
        <p:txBody>
          <a:bodyPr/>
          <a:lstStyle/>
          <a:p>
            <a:endParaRPr lang="en-US" dirty="0"/>
          </a:p>
        </p:txBody>
      </p:sp>
      <p:sp>
        <p:nvSpPr>
          <p:cNvPr id="5" name="Title 1">
            <a:extLst>
              <a:ext uri="{FF2B5EF4-FFF2-40B4-BE49-F238E27FC236}">
                <a16:creationId xmlns:a16="http://schemas.microsoft.com/office/drawing/2014/main" id="{73255A4F-FE94-4DF7-98E3-818FD4AF2D25}"/>
              </a:ext>
            </a:extLst>
          </p:cNvPr>
          <p:cNvSpPr txBox="1">
            <a:spLocks/>
          </p:cNvSpPr>
          <p:nvPr/>
        </p:nvSpPr>
        <p:spPr>
          <a:xfrm>
            <a:off x="3886883" y="2675731"/>
            <a:ext cx="10515600" cy="132556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Introduction/Background</a:t>
            </a:r>
          </a:p>
        </p:txBody>
      </p:sp>
    </p:spTree>
    <p:extLst>
      <p:ext uri="{BB962C8B-B14F-4D97-AF65-F5344CB8AC3E}">
        <p14:creationId xmlns:p14="http://schemas.microsoft.com/office/powerpoint/2010/main" val="2417339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Students living outside and inside SBCUSD boundary</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spTree>
    <p:extLst>
      <p:ext uri="{BB962C8B-B14F-4D97-AF65-F5344CB8AC3E}">
        <p14:creationId xmlns:p14="http://schemas.microsoft.com/office/powerpoint/2010/main" val="3062998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Poverty and English Test Scores</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4" name="Picture 3" descr="A close up of a map&#10;&#10;Description automatically generated">
            <a:extLst>
              <a:ext uri="{FF2B5EF4-FFF2-40B4-BE49-F238E27FC236}">
                <a16:creationId xmlns:a16="http://schemas.microsoft.com/office/drawing/2014/main" id="{921149BA-EC54-4BA5-ADA9-BF1D11AA3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5542"/>
            <a:ext cx="12192000" cy="6052457"/>
          </a:xfrm>
          <a:prstGeom prst="rect">
            <a:avLst/>
          </a:prstGeom>
        </p:spPr>
      </p:pic>
      <p:pic>
        <p:nvPicPr>
          <p:cNvPr id="8" name="Picture 7" descr="A close up of a map&#10;&#10;Description automatically generated">
            <a:extLst>
              <a:ext uri="{FF2B5EF4-FFF2-40B4-BE49-F238E27FC236}">
                <a16:creationId xmlns:a16="http://schemas.microsoft.com/office/drawing/2014/main" id="{AC4EF921-D264-4BD8-8E50-B4FF6CB4F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05542"/>
            <a:ext cx="12192000" cy="6052458"/>
          </a:xfrm>
          <a:prstGeom prst="rect">
            <a:avLst/>
          </a:prstGeom>
        </p:spPr>
      </p:pic>
      <p:pic>
        <p:nvPicPr>
          <p:cNvPr id="6" name="Picture 5" descr="A close up of a map&#10;&#10;Description automatically generated">
            <a:extLst>
              <a:ext uri="{FF2B5EF4-FFF2-40B4-BE49-F238E27FC236}">
                <a16:creationId xmlns:a16="http://schemas.microsoft.com/office/drawing/2014/main" id="{7DFC70AE-0934-4701-9804-4324E37C4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05540"/>
            <a:ext cx="12191999" cy="6052459"/>
          </a:xfrm>
          <a:prstGeom prst="rect">
            <a:avLst/>
          </a:prstGeom>
        </p:spPr>
      </p:pic>
    </p:spTree>
    <p:extLst>
      <p:ext uri="{BB962C8B-B14F-4D97-AF65-F5344CB8AC3E}">
        <p14:creationId xmlns:p14="http://schemas.microsoft.com/office/powerpoint/2010/main" val="3612734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Poverty and Math Test Scores</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4" name="Picture 3" descr="A close up of a map&#10;&#10;Description automatically generated">
            <a:extLst>
              <a:ext uri="{FF2B5EF4-FFF2-40B4-BE49-F238E27FC236}">
                <a16:creationId xmlns:a16="http://schemas.microsoft.com/office/drawing/2014/main" id="{921149BA-EC54-4BA5-ADA9-BF1D11AA3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5542"/>
            <a:ext cx="12192000" cy="6052457"/>
          </a:xfrm>
          <a:prstGeom prst="rect">
            <a:avLst/>
          </a:prstGeom>
        </p:spPr>
      </p:pic>
      <p:pic>
        <p:nvPicPr>
          <p:cNvPr id="8" name="Picture 7" descr="A close up of a map&#10;&#10;Description automatically generated">
            <a:extLst>
              <a:ext uri="{FF2B5EF4-FFF2-40B4-BE49-F238E27FC236}">
                <a16:creationId xmlns:a16="http://schemas.microsoft.com/office/drawing/2014/main" id="{AC4EF921-D264-4BD8-8E50-B4FF6CB4F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05542"/>
            <a:ext cx="12192000" cy="6052458"/>
          </a:xfrm>
          <a:prstGeom prst="rect">
            <a:avLst/>
          </a:prstGeom>
        </p:spPr>
      </p:pic>
      <p:pic>
        <p:nvPicPr>
          <p:cNvPr id="6" name="Picture 5" descr="A close up of a map&#10;&#10;Description automatically generated">
            <a:extLst>
              <a:ext uri="{FF2B5EF4-FFF2-40B4-BE49-F238E27FC236}">
                <a16:creationId xmlns:a16="http://schemas.microsoft.com/office/drawing/2014/main" id="{7DFC70AE-0934-4701-9804-4324E37C4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05540"/>
            <a:ext cx="12191999" cy="6052459"/>
          </a:xfrm>
          <a:prstGeom prst="rect">
            <a:avLst/>
          </a:prstGeom>
        </p:spPr>
      </p:pic>
      <p:pic>
        <p:nvPicPr>
          <p:cNvPr id="7" name="Picture 6" descr="A close up of a map&#10;&#10;Description automatically generated">
            <a:extLst>
              <a:ext uri="{FF2B5EF4-FFF2-40B4-BE49-F238E27FC236}">
                <a16:creationId xmlns:a16="http://schemas.microsoft.com/office/drawing/2014/main" id="{F9FDEF81-B9B0-4D3F-A64B-A585AFC399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805540"/>
            <a:ext cx="12192000" cy="6052460"/>
          </a:xfrm>
          <a:prstGeom prst="rect">
            <a:avLst/>
          </a:prstGeom>
        </p:spPr>
      </p:pic>
    </p:spTree>
    <p:extLst>
      <p:ext uri="{BB962C8B-B14F-4D97-AF65-F5344CB8AC3E}">
        <p14:creationId xmlns:p14="http://schemas.microsoft.com/office/powerpoint/2010/main" val="3331358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ap&#10;&#10;Description automatically generated">
            <a:extLst>
              <a:ext uri="{FF2B5EF4-FFF2-40B4-BE49-F238E27FC236}">
                <a16:creationId xmlns:a16="http://schemas.microsoft.com/office/drawing/2014/main" id="{1CFB3D83-1B08-406C-8B68-21D813F1E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91138"/>
            <a:ext cx="12191998" cy="6066861"/>
          </a:xfrm>
          <a:prstGeom prst="rect">
            <a:avLst/>
          </a:prstGeom>
        </p:spPr>
      </p:pic>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Food Environment</a:t>
            </a:r>
          </a:p>
        </p:txBody>
      </p:sp>
      <p:sp>
        <p:nvSpPr>
          <p:cNvPr id="9" name="Rectangle 8">
            <a:extLst>
              <a:ext uri="{FF2B5EF4-FFF2-40B4-BE49-F238E27FC236}">
                <a16:creationId xmlns:a16="http://schemas.microsoft.com/office/drawing/2014/main" id="{C271B6D9-F176-4238-A424-D5FAC61E944D}"/>
              </a:ext>
            </a:extLst>
          </p:cNvPr>
          <p:cNvSpPr/>
          <p:nvPr/>
        </p:nvSpPr>
        <p:spPr>
          <a:xfrm>
            <a:off x="156343" y="2238283"/>
            <a:ext cx="2159472" cy="15306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823807B-386B-48A4-B323-A4303E027FAD}"/>
              </a:ext>
            </a:extLst>
          </p:cNvPr>
          <p:cNvSpPr/>
          <p:nvPr/>
        </p:nvSpPr>
        <p:spPr>
          <a:xfrm>
            <a:off x="156343" y="2224527"/>
            <a:ext cx="2159460" cy="270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1C872A1-A98E-40D1-8313-39194F7EA70A}"/>
              </a:ext>
            </a:extLst>
          </p:cNvPr>
          <p:cNvCxnSpPr>
            <a:cxnSpLocks/>
          </p:cNvCxnSpPr>
          <p:nvPr/>
        </p:nvCxnSpPr>
        <p:spPr>
          <a:xfrm>
            <a:off x="2315812" y="2137428"/>
            <a:ext cx="0" cy="541713"/>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EF96426-E072-48DC-BC4B-79F7FBFC1C1D}"/>
              </a:ext>
            </a:extLst>
          </p:cNvPr>
          <p:cNvCxnSpPr>
            <a:cxnSpLocks/>
          </p:cNvCxnSpPr>
          <p:nvPr/>
        </p:nvCxnSpPr>
        <p:spPr>
          <a:xfrm>
            <a:off x="2315814" y="2174541"/>
            <a:ext cx="0" cy="50460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2EF41209-D7D4-4D71-AE4B-6AD54AE74D4E}"/>
              </a:ext>
            </a:extLst>
          </p:cNvPr>
          <p:cNvPicPr>
            <a:picLocks noChangeAspect="1"/>
          </p:cNvPicPr>
          <p:nvPr/>
        </p:nvPicPr>
        <p:blipFill>
          <a:blip r:embed="rId4"/>
          <a:stretch>
            <a:fillRect/>
          </a:stretch>
        </p:blipFill>
        <p:spPr>
          <a:xfrm>
            <a:off x="202756" y="2272998"/>
            <a:ext cx="661463" cy="211897"/>
          </a:xfrm>
          <a:prstGeom prst="rect">
            <a:avLst/>
          </a:prstGeom>
        </p:spPr>
      </p:pic>
      <p:pic>
        <p:nvPicPr>
          <p:cNvPr id="19" name="Picture 18">
            <a:extLst>
              <a:ext uri="{FF2B5EF4-FFF2-40B4-BE49-F238E27FC236}">
                <a16:creationId xmlns:a16="http://schemas.microsoft.com/office/drawing/2014/main" id="{A089B8C7-67C0-4226-BB69-C9E4A87AE083}"/>
              </a:ext>
            </a:extLst>
          </p:cNvPr>
          <p:cNvPicPr>
            <a:picLocks noChangeAspect="1"/>
          </p:cNvPicPr>
          <p:nvPr/>
        </p:nvPicPr>
        <p:blipFill>
          <a:blip r:embed="rId5"/>
          <a:stretch>
            <a:fillRect/>
          </a:stretch>
        </p:blipFill>
        <p:spPr>
          <a:xfrm>
            <a:off x="202756" y="2484895"/>
            <a:ext cx="884791" cy="565497"/>
          </a:xfrm>
          <a:prstGeom prst="rect">
            <a:avLst/>
          </a:prstGeom>
        </p:spPr>
      </p:pic>
      <p:pic>
        <p:nvPicPr>
          <p:cNvPr id="20" name="Picture 19">
            <a:extLst>
              <a:ext uri="{FF2B5EF4-FFF2-40B4-BE49-F238E27FC236}">
                <a16:creationId xmlns:a16="http://schemas.microsoft.com/office/drawing/2014/main" id="{52144CBB-0267-44E6-9AD1-6C8308BE303D}"/>
              </a:ext>
            </a:extLst>
          </p:cNvPr>
          <p:cNvPicPr>
            <a:picLocks noChangeAspect="1"/>
          </p:cNvPicPr>
          <p:nvPr/>
        </p:nvPicPr>
        <p:blipFill>
          <a:blip r:embed="rId6"/>
          <a:stretch>
            <a:fillRect/>
          </a:stretch>
        </p:blipFill>
        <p:spPr>
          <a:xfrm>
            <a:off x="202756" y="3073836"/>
            <a:ext cx="1010285" cy="541360"/>
          </a:xfrm>
          <a:prstGeom prst="rect">
            <a:avLst/>
          </a:prstGeom>
        </p:spPr>
      </p:pic>
      <p:pic>
        <p:nvPicPr>
          <p:cNvPr id="21" name="Picture 20">
            <a:extLst>
              <a:ext uri="{FF2B5EF4-FFF2-40B4-BE49-F238E27FC236}">
                <a16:creationId xmlns:a16="http://schemas.microsoft.com/office/drawing/2014/main" id="{1FC92057-5ABA-4E32-948D-D6A618E7C612}"/>
              </a:ext>
            </a:extLst>
          </p:cNvPr>
          <p:cNvPicPr>
            <a:picLocks noChangeAspect="1"/>
          </p:cNvPicPr>
          <p:nvPr/>
        </p:nvPicPr>
        <p:blipFill>
          <a:blip r:embed="rId7"/>
          <a:stretch>
            <a:fillRect/>
          </a:stretch>
        </p:blipFill>
        <p:spPr>
          <a:xfrm>
            <a:off x="1243891" y="3050392"/>
            <a:ext cx="884792" cy="377289"/>
          </a:xfrm>
          <a:prstGeom prst="rect">
            <a:avLst/>
          </a:prstGeom>
        </p:spPr>
      </p:pic>
      <p:cxnSp>
        <p:nvCxnSpPr>
          <p:cNvPr id="16" name="Straight Connector 15">
            <a:extLst>
              <a:ext uri="{FF2B5EF4-FFF2-40B4-BE49-F238E27FC236}">
                <a16:creationId xmlns:a16="http://schemas.microsoft.com/office/drawing/2014/main" id="{843A9601-919E-4337-9892-5B6B262D4E32}"/>
              </a:ext>
            </a:extLst>
          </p:cNvPr>
          <p:cNvCxnSpPr>
            <a:cxnSpLocks/>
            <a:endCxn id="9" idx="1"/>
          </p:cNvCxnSpPr>
          <p:nvPr/>
        </p:nvCxnSpPr>
        <p:spPr>
          <a:xfrm>
            <a:off x="156343" y="2028825"/>
            <a:ext cx="0" cy="974771"/>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B759DD7-9C83-45A9-9812-2BFB7DA047AA}"/>
              </a:ext>
            </a:extLst>
          </p:cNvPr>
          <p:cNvCxnSpPr>
            <a:cxnSpLocks/>
          </p:cNvCxnSpPr>
          <p:nvPr/>
        </p:nvCxnSpPr>
        <p:spPr>
          <a:xfrm>
            <a:off x="2315814" y="2785545"/>
            <a:ext cx="0" cy="541713"/>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991BBF-6148-4EC9-ABA9-5555EB4927BF}"/>
              </a:ext>
            </a:extLst>
          </p:cNvPr>
          <p:cNvSpPr/>
          <p:nvPr/>
        </p:nvSpPr>
        <p:spPr>
          <a:xfrm>
            <a:off x="156343" y="2028825"/>
            <a:ext cx="2159461" cy="174008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531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ap&#10;&#10;Description automatically generated">
            <a:extLst>
              <a:ext uri="{FF2B5EF4-FFF2-40B4-BE49-F238E27FC236}">
                <a16:creationId xmlns:a16="http://schemas.microsoft.com/office/drawing/2014/main" id="{1CFB3D83-1B08-406C-8B68-21D813F1E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91138"/>
            <a:ext cx="12191998" cy="6066861"/>
          </a:xfrm>
          <a:prstGeom prst="rect">
            <a:avLst/>
          </a:prstGeom>
        </p:spPr>
      </p:pic>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Food Environment</a:t>
            </a:r>
          </a:p>
        </p:txBody>
      </p:sp>
      <p:sp>
        <p:nvSpPr>
          <p:cNvPr id="9" name="Rectangle 8">
            <a:extLst>
              <a:ext uri="{FF2B5EF4-FFF2-40B4-BE49-F238E27FC236}">
                <a16:creationId xmlns:a16="http://schemas.microsoft.com/office/drawing/2014/main" id="{C271B6D9-F176-4238-A424-D5FAC61E944D}"/>
              </a:ext>
            </a:extLst>
          </p:cNvPr>
          <p:cNvSpPr/>
          <p:nvPr/>
        </p:nvSpPr>
        <p:spPr>
          <a:xfrm>
            <a:off x="156343" y="2238283"/>
            <a:ext cx="2159472" cy="15306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823807B-386B-48A4-B323-A4303E027FAD}"/>
              </a:ext>
            </a:extLst>
          </p:cNvPr>
          <p:cNvSpPr/>
          <p:nvPr/>
        </p:nvSpPr>
        <p:spPr>
          <a:xfrm>
            <a:off x="156343" y="2224527"/>
            <a:ext cx="1972340" cy="270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1C872A1-A98E-40D1-8313-39194F7EA70A}"/>
              </a:ext>
            </a:extLst>
          </p:cNvPr>
          <p:cNvCxnSpPr>
            <a:cxnSpLocks/>
          </p:cNvCxnSpPr>
          <p:nvPr/>
        </p:nvCxnSpPr>
        <p:spPr>
          <a:xfrm>
            <a:off x="2315812" y="2137428"/>
            <a:ext cx="0" cy="541713"/>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EF96426-E072-48DC-BC4B-79F7FBFC1C1D}"/>
              </a:ext>
            </a:extLst>
          </p:cNvPr>
          <p:cNvCxnSpPr>
            <a:cxnSpLocks/>
          </p:cNvCxnSpPr>
          <p:nvPr/>
        </p:nvCxnSpPr>
        <p:spPr>
          <a:xfrm>
            <a:off x="2315814" y="2174541"/>
            <a:ext cx="0" cy="50460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2EF41209-D7D4-4D71-AE4B-6AD54AE74D4E}"/>
              </a:ext>
            </a:extLst>
          </p:cNvPr>
          <p:cNvPicPr>
            <a:picLocks noChangeAspect="1"/>
          </p:cNvPicPr>
          <p:nvPr/>
        </p:nvPicPr>
        <p:blipFill>
          <a:blip r:embed="rId4"/>
          <a:stretch>
            <a:fillRect/>
          </a:stretch>
        </p:blipFill>
        <p:spPr>
          <a:xfrm>
            <a:off x="202756" y="2272998"/>
            <a:ext cx="661463" cy="211897"/>
          </a:xfrm>
          <a:prstGeom prst="rect">
            <a:avLst/>
          </a:prstGeom>
        </p:spPr>
      </p:pic>
      <p:pic>
        <p:nvPicPr>
          <p:cNvPr id="19" name="Picture 18">
            <a:extLst>
              <a:ext uri="{FF2B5EF4-FFF2-40B4-BE49-F238E27FC236}">
                <a16:creationId xmlns:a16="http://schemas.microsoft.com/office/drawing/2014/main" id="{A089B8C7-67C0-4226-BB69-C9E4A87AE083}"/>
              </a:ext>
            </a:extLst>
          </p:cNvPr>
          <p:cNvPicPr>
            <a:picLocks noChangeAspect="1"/>
          </p:cNvPicPr>
          <p:nvPr/>
        </p:nvPicPr>
        <p:blipFill>
          <a:blip r:embed="rId5"/>
          <a:stretch>
            <a:fillRect/>
          </a:stretch>
        </p:blipFill>
        <p:spPr>
          <a:xfrm>
            <a:off x="202756" y="2484895"/>
            <a:ext cx="884791" cy="565497"/>
          </a:xfrm>
          <a:prstGeom prst="rect">
            <a:avLst/>
          </a:prstGeom>
        </p:spPr>
      </p:pic>
      <p:pic>
        <p:nvPicPr>
          <p:cNvPr id="20" name="Picture 19">
            <a:extLst>
              <a:ext uri="{FF2B5EF4-FFF2-40B4-BE49-F238E27FC236}">
                <a16:creationId xmlns:a16="http://schemas.microsoft.com/office/drawing/2014/main" id="{52144CBB-0267-44E6-9AD1-6C8308BE303D}"/>
              </a:ext>
            </a:extLst>
          </p:cNvPr>
          <p:cNvPicPr>
            <a:picLocks noChangeAspect="1"/>
          </p:cNvPicPr>
          <p:nvPr/>
        </p:nvPicPr>
        <p:blipFill>
          <a:blip r:embed="rId6"/>
          <a:stretch>
            <a:fillRect/>
          </a:stretch>
        </p:blipFill>
        <p:spPr>
          <a:xfrm>
            <a:off x="202756" y="3073836"/>
            <a:ext cx="1010285" cy="541360"/>
          </a:xfrm>
          <a:prstGeom prst="rect">
            <a:avLst/>
          </a:prstGeom>
        </p:spPr>
      </p:pic>
      <p:pic>
        <p:nvPicPr>
          <p:cNvPr id="21" name="Picture 20">
            <a:extLst>
              <a:ext uri="{FF2B5EF4-FFF2-40B4-BE49-F238E27FC236}">
                <a16:creationId xmlns:a16="http://schemas.microsoft.com/office/drawing/2014/main" id="{1FC92057-5ABA-4E32-948D-D6A618E7C612}"/>
              </a:ext>
            </a:extLst>
          </p:cNvPr>
          <p:cNvPicPr>
            <a:picLocks noChangeAspect="1"/>
          </p:cNvPicPr>
          <p:nvPr/>
        </p:nvPicPr>
        <p:blipFill>
          <a:blip r:embed="rId7"/>
          <a:stretch>
            <a:fillRect/>
          </a:stretch>
        </p:blipFill>
        <p:spPr>
          <a:xfrm>
            <a:off x="1243891" y="3050392"/>
            <a:ext cx="884792" cy="377289"/>
          </a:xfrm>
          <a:prstGeom prst="rect">
            <a:avLst/>
          </a:prstGeom>
        </p:spPr>
      </p:pic>
      <p:cxnSp>
        <p:nvCxnSpPr>
          <p:cNvPr id="16" name="Straight Connector 15">
            <a:extLst>
              <a:ext uri="{FF2B5EF4-FFF2-40B4-BE49-F238E27FC236}">
                <a16:creationId xmlns:a16="http://schemas.microsoft.com/office/drawing/2014/main" id="{843A9601-919E-4337-9892-5B6B262D4E32}"/>
              </a:ext>
            </a:extLst>
          </p:cNvPr>
          <p:cNvCxnSpPr>
            <a:cxnSpLocks/>
            <a:endCxn id="9" idx="1"/>
          </p:cNvCxnSpPr>
          <p:nvPr/>
        </p:nvCxnSpPr>
        <p:spPr>
          <a:xfrm>
            <a:off x="156343" y="2028825"/>
            <a:ext cx="0" cy="974771"/>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B759DD7-9C83-45A9-9812-2BFB7DA047AA}"/>
              </a:ext>
            </a:extLst>
          </p:cNvPr>
          <p:cNvCxnSpPr>
            <a:cxnSpLocks/>
          </p:cNvCxnSpPr>
          <p:nvPr/>
        </p:nvCxnSpPr>
        <p:spPr>
          <a:xfrm>
            <a:off x="2315814" y="2785545"/>
            <a:ext cx="0" cy="541713"/>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991BBF-6148-4EC9-ABA9-5555EB4927BF}"/>
              </a:ext>
            </a:extLst>
          </p:cNvPr>
          <p:cNvSpPr/>
          <p:nvPr/>
        </p:nvSpPr>
        <p:spPr>
          <a:xfrm>
            <a:off x="156343" y="2028825"/>
            <a:ext cx="2159461" cy="174008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AD157A1-C0E2-413E-81DB-22F04C52F612}"/>
              </a:ext>
            </a:extLst>
          </p:cNvPr>
          <p:cNvSpPr/>
          <p:nvPr/>
        </p:nvSpPr>
        <p:spPr>
          <a:xfrm>
            <a:off x="4364663" y="4082902"/>
            <a:ext cx="783265" cy="78681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190EDC6-9291-42CD-BEBA-5FA0E26B4EFF}"/>
              </a:ext>
            </a:extLst>
          </p:cNvPr>
          <p:cNvSpPr/>
          <p:nvPr/>
        </p:nvSpPr>
        <p:spPr>
          <a:xfrm>
            <a:off x="2534091" y="5465135"/>
            <a:ext cx="783265" cy="78681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98291954-249B-44CB-808B-DE16AD175007}"/>
              </a:ext>
            </a:extLst>
          </p:cNvPr>
          <p:cNvSpPr/>
          <p:nvPr/>
        </p:nvSpPr>
        <p:spPr>
          <a:xfrm>
            <a:off x="6214728" y="4157330"/>
            <a:ext cx="783265" cy="78681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ED7213C-8039-4AB1-8D72-38328BFE76D0}"/>
              </a:ext>
            </a:extLst>
          </p:cNvPr>
          <p:cNvSpPr/>
          <p:nvPr/>
        </p:nvSpPr>
        <p:spPr>
          <a:xfrm>
            <a:off x="472586" y="4965406"/>
            <a:ext cx="783265" cy="78681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6429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Food Environment and English Test Scores</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4" name="Picture 3" descr="A close up of a map&#10;&#10;Description automatically generated">
            <a:extLst>
              <a:ext uri="{FF2B5EF4-FFF2-40B4-BE49-F238E27FC236}">
                <a16:creationId xmlns:a16="http://schemas.microsoft.com/office/drawing/2014/main" id="{59A3E0A8-17DF-43F2-9D9B-120B6B190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80570"/>
            <a:ext cx="12192000" cy="6077430"/>
          </a:xfrm>
          <a:prstGeom prst="rect">
            <a:avLst/>
          </a:prstGeom>
        </p:spPr>
      </p:pic>
      <p:sp>
        <p:nvSpPr>
          <p:cNvPr id="9" name="Rectangle 8">
            <a:extLst>
              <a:ext uri="{FF2B5EF4-FFF2-40B4-BE49-F238E27FC236}">
                <a16:creationId xmlns:a16="http://schemas.microsoft.com/office/drawing/2014/main" id="{C271B6D9-F176-4238-A424-D5FAC61E944D}"/>
              </a:ext>
            </a:extLst>
          </p:cNvPr>
          <p:cNvSpPr/>
          <p:nvPr/>
        </p:nvSpPr>
        <p:spPr>
          <a:xfrm>
            <a:off x="133306" y="3099989"/>
            <a:ext cx="2159469" cy="15306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823807B-386B-48A4-B323-A4303E027FAD}"/>
              </a:ext>
            </a:extLst>
          </p:cNvPr>
          <p:cNvSpPr/>
          <p:nvPr/>
        </p:nvSpPr>
        <p:spPr>
          <a:xfrm>
            <a:off x="156347" y="3074848"/>
            <a:ext cx="2159469" cy="270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1C872A1-A98E-40D1-8313-39194F7EA70A}"/>
              </a:ext>
            </a:extLst>
          </p:cNvPr>
          <p:cNvCxnSpPr>
            <a:cxnSpLocks/>
          </p:cNvCxnSpPr>
          <p:nvPr/>
        </p:nvCxnSpPr>
        <p:spPr>
          <a:xfrm>
            <a:off x="156347" y="2931622"/>
            <a:ext cx="0" cy="497378"/>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EF96426-E072-48DC-BC4B-79F7FBFC1C1D}"/>
              </a:ext>
            </a:extLst>
          </p:cNvPr>
          <p:cNvCxnSpPr>
            <a:cxnSpLocks/>
          </p:cNvCxnSpPr>
          <p:nvPr/>
        </p:nvCxnSpPr>
        <p:spPr>
          <a:xfrm>
            <a:off x="2315816" y="2931622"/>
            <a:ext cx="0" cy="46026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2EF41209-D7D4-4D71-AE4B-6AD54AE74D4E}"/>
              </a:ext>
            </a:extLst>
          </p:cNvPr>
          <p:cNvPicPr>
            <a:picLocks noChangeAspect="1"/>
          </p:cNvPicPr>
          <p:nvPr/>
        </p:nvPicPr>
        <p:blipFill>
          <a:blip r:embed="rId5"/>
          <a:stretch>
            <a:fillRect/>
          </a:stretch>
        </p:blipFill>
        <p:spPr>
          <a:xfrm>
            <a:off x="200821" y="3091234"/>
            <a:ext cx="661463" cy="211897"/>
          </a:xfrm>
          <a:prstGeom prst="rect">
            <a:avLst/>
          </a:prstGeom>
        </p:spPr>
      </p:pic>
      <p:pic>
        <p:nvPicPr>
          <p:cNvPr id="19" name="Picture 18">
            <a:extLst>
              <a:ext uri="{FF2B5EF4-FFF2-40B4-BE49-F238E27FC236}">
                <a16:creationId xmlns:a16="http://schemas.microsoft.com/office/drawing/2014/main" id="{A089B8C7-67C0-4226-BB69-C9E4A87AE083}"/>
              </a:ext>
            </a:extLst>
          </p:cNvPr>
          <p:cNvPicPr>
            <a:picLocks noChangeAspect="1"/>
          </p:cNvPicPr>
          <p:nvPr/>
        </p:nvPicPr>
        <p:blipFill>
          <a:blip r:embed="rId6"/>
          <a:stretch>
            <a:fillRect/>
          </a:stretch>
        </p:blipFill>
        <p:spPr>
          <a:xfrm>
            <a:off x="200821" y="3319516"/>
            <a:ext cx="884791" cy="565497"/>
          </a:xfrm>
          <a:prstGeom prst="rect">
            <a:avLst/>
          </a:prstGeom>
        </p:spPr>
      </p:pic>
      <p:pic>
        <p:nvPicPr>
          <p:cNvPr id="20" name="Picture 19">
            <a:extLst>
              <a:ext uri="{FF2B5EF4-FFF2-40B4-BE49-F238E27FC236}">
                <a16:creationId xmlns:a16="http://schemas.microsoft.com/office/drawing/2014/main" id="{52144CBB-0267-44E6-9AD1-6C8308BE303D}"/>
              </a:ext>
            </a:extLst>
          </p:cNvPr>
          <p:cNvPicPr>
            <a:picLocks noChangeAspect="1"/>
          </p:cNvPicPr>
          <p:nvPr/>
        </p:nvPicPr>
        <p:blipFill>
          <a:blip r:embed="rId7"/>
          <a:stretch>
            <a:fillRect/>
          </a:stretch>
        </p:blipFill>
        <p:spPr>
          <a:xfrm>
            <a:off x="202756" y="3912681"/>
            <a:ext cx="1010285" cy="541360"/>
          </a:xfrm>
          <a:prstGeom prst="rect">
            <a:avLst/>
          </a:prstGeom>
        </p:spPr>
      </p:pic>
      <p:pic>
        <p:nvPicPr>
          <p:cNvPr id="21" name="Picture 20">
            <a:extLst>
              <a:ext uri="{FF2B5EF4-FFF2-40B4-BE49-F238E27FC236}">
                <a16:creationId xmlns:a16="http://schemas.microsoft.com/office/drawing/2014/main" id="{1FC92057-5ABA-4E32-948D-D6A618E7C612}"/>
              </a:ext>
            </a:extLst>
          </p:cNvPr>
          <p:cNvPicPr>
            <a:picLocks noChangeAspect="1"/>
          </p:cNvPicPr>
          <p:nvPr/>
        </p:nvPicPr>
        <p:blipFill>
          <a:blip r:embed="rId8"/>
          <a:stretch>
            <a:fillRect/>
          </a:stretch>
        </p:blipFill>
        <p:spPr>
          <a:xfrm>
            <a:off x="1259450" y="3912681"/>
            <a:ext cx="884792" cy="377289"/>
          </a:xfrm>
          <a:prstGeom prst="rect">
            <a:avLst/>
          </a:prstGeom>
        </p:spPr>
      </p:pic>
      <p:sp>
        <p:nvSpPr>
          <p:cNvPr id="25" name="Rectangle 24">
            <a:extLst>
              <a:ext uri="{FF2B5EF4-FFF2-40B4-BE49-F238E27FC236}">
                <a16:creationId xmlns:a16="http://schemas.microsoft.com/office/drawing/2014/main" id="{313906A6-638D-446D-BDAE-227B5AABAE37}"/>
              </a:ext>
            </a:extLst>
          </p:cNvPr>
          <p:cNvSpPr/>
          <p:nvPr/>
        </p:nvSpPr>
        <p:spPr>
          <a:xfrm>
            <a:off x="156343" y="2028825"/>
            <a:ext cx="2159461" cy="1740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5FA0229-E832-4159-961F-B08AC49B740B}"/>
              </a:ext>
            </a:extLst>
          </p:cNvPr>
          <p:cNvSpPr/>
          <p:nvPr/>
        </p:nvSpPr>
        <p:spPr>
          <a:xfrm>
            <a:off x="133314" y="2028825"/>
            <a:ext cx="2182489" cy="26017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807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8E5F0D2E-D722-447E-BF08-09A1628C0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0570"/>
            <a:ext cx="12192000" cy="6077430"/>
          </a:xfrm>
          <a:prstGeom prst="rect">
            <a:avLst/>
          </a:prstGeom>
        </p:spPr>
      </p:pic>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Food Environment and Math Test Scores</a:t>
            </a:r>
          </a:p>
        </p:txBody>
      </p:sp>
      <p:sp>
        <p:nvSpPr>
          <p:cNvPr id="9" name="Rectangle 8">
            <a:extLst>
              <a:ext uri="{FF2B5EF4-FFF2-40B4-BE49-F238E27FC236}">
                <a16:creationId xmlns:a16="http://schemas.microsoft.com/office/drawing/2014/main" id="{C271B6D9-F176-4238-A424-D5FAC61E944D}"/>
              </a:ext>
            </a:extLst>
          </p:cNvPr>
          <p:cNvSpPr/>
          <p:nvPr/>
        </p:nvSpPr>
        <p:spPr>
          <a:xfrm>
            <a:off x="133306" y="3099989"/>
            <a:ext cx="2159469" cy="15306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823807B-386B-48A4-B323-A4303E027FAD}"/>
              </a:ext>
            </a:extLst>
          </p:cNvPr>
          <p:cNvSpPr/>
          <p:nvPr/>
        </p:nvSpPr>
        <p:spPr>
          <a:xfrm>
            <a:off x="156347" y="3074848"/>
            <a:ext cx="2159469" cy="2700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1C872A1-A98E-40D1-8313-39194F7EA70A}"/>
              </a:ext>
            </a:extLst>
          </p:cNvPr>
          <p:cNvCxnSpPr>
            <a:cxnSpLocks/>
          </p:cNvCxnSpPr>
          <p:nvPr/>
        </p:nvCxnSpPr>
        <p:spPr>
          <a:xfrm>
            <a:off x="156347" y="2931622"/>
            <a:ext cx="0" cy="497378"/>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EF96426-E072-48DC-BC4B-79F7FBFC1C1D}"/>
              </a:ext>
            </a:extLst>
          </p:cNvPr>
          <p:cNvCxnSpPr>
            <a:cxnSpLocks/>
          </p:cNvCxnSpPr>
          <p:nvPr/>
        </p:nvCxnSpPr>
        <p:spPr>
          <a:xfrm>
            <a:off x="2315816" y="2931622"/>
            <a:ext cx="0" cy="46026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2EF41209-D7D4-4D71-AE4B-6AD54AE74D4E}"/>
              </a:ext>
            </a:extLst>
          </p:cNvPr>
          <p:cNvPicPr>
            <a:picLocks noChangeAspect="1"/>
          </p:cNvPicPr>
          <p:nvPr/>
        </p:nvPicPr>
        <p:blipFill>
          <a:blip r:embed="rId4"/>
          <a:stretch>
            <a:fillRect/>
          </a:stretch>
        </p:blipFill>
        <p:spPr>
          <a:xfrm>
            <a:off x="200821" y="3091234"/>
            <a:ext cx="661463" cy="211897"/>
          </a:xfrm>
          <a:prstGeom prst="rect">
            <a:avLst/>
          </a:prstGeom>
        </p:spPr>
      </p:pic>
      <p:pic>
        <p:nvPicPr>
          <p:cNvPr id="19" name="Picture 18">
            <a:extLst>
              <a:ext uri="{FF2B5EF4-FFF2-40B4-BE49-F238E27FC236}">
                <a16:creationId xmlns:a16="http://schemas.microsoft.com/office/drawing/2014/main" id="{A089B8C7-67C0-4226-BB69-C9E4A87AE083}"/>
              </a:ext>
            </a:extLst>
          </p:cNvPr>
          <p:cNvPicPr>
            <a:picLocks noChangeAspect="1"/>
          </p:cNvPicPr>
          <p:nvPr/>
        </p:nvPicPr>
        <p:blipFill>
          <a:blip r:embed="rId5"/>
          <a:stretch>
            <a:fillRect/>
          </a:stretch>
        </p:blipFill>
        <p:spPr>
          <a:xfrm>
            <a:off x="200821" y="3319516"/>
            <a:ext cx="884791" cy="565497"/>
          </a:xfrm>
          <a:prstGeom prst="rect">
            <a:avLst/>
          </a:prstGeom>
        </p:spPr>
      </p:pic>
      <p:pic>
        <p:nvPicPr>
          <p:cNvPr id="20" name="Picture 19">
            <a:extLst>
              <a:ext uri="{FF2B5EF4-FFF2-40B4-BE49-F238E27FC236}">
                <a16:creationId xmlns:a16="http://schemas.microsoft.com/office/drawing/2014/main" id="{52144CBB-0267-44E6-9AD1-6C8308BE303D}"/>
              </a:ext>
            </a:extLst>
          </p:cNvPr>
          <p:cNvPicPr>
            <a:picLocks noChangeAspect="1"/>
          </p:cNvPicPr>
          <p:nvPr/>
        </p:nvPicPr>
        <p:blipFill>
          <a:blip r:embed="rId6"/>
          <a:stretch>
            <a:fillRect/>
          </a:stretch>
        </p:blipFill>
        <p:spPr>
          <a:xfrm>
            <a:off x="202756" y="3912681"/>
            <a:ext cx="1010285" cy="541360"/>
          </a:xfrm>
          <a:prstGeom prst="rect">
            <a:avLst/>
          </a:prstGeom>
        </p:spPr>
      </p:pic>
      <p:pic>
        <p:nvPicPr>
          <p:cNvPr id="21" name="Picture 20">
            <a:extLst>
              <a:ext uri="{FF2B5EF4-FFF2-40B4-BE49-F238E27FC236}">
                <a16:creationId xmlns:a16="http://schemas.microsoft.com/office/drawing/2014/main" id="{1FC92057-5ABA-4E32-948D-D6A618E7C612}"/>
              </a:ext>
            </a:extLst>
          </p:cNvPr>
          <p:cNvPicPr>
            <a:picLocks noChangeAspect="1"/>
          </p:cNvPicPr>
          <p:nvPr/>
        </p:nvPicPr>
        <p:blipFill>
          <a:blip r:embed="rId7"/>
          <a:stretch>
            <a:fillRect/>
          </a:stretch>
        </p:blipFill>
        <p:spPr>
          <a:xfrm>
            <a:off x="1259450" y="3912681"/>
            <a:ext cx="884792" cy="377289"/>
          </a:xfrm>
          <a:prstGeom prst="rect">
            <a:avLst/>
          </a:prstGeom>
        </p:spPr>
      </p:pic>
      <p:sp>
        <p:nvSpPr>
          <p:cNvPr id="25" name="Rectangle 24">
            <a:extLst>
              <a:ext uri="{FF2B5EF4-FFF2-40B4-BE49-F238E27FC236}">
                <a16:creationId xmlns:a16="http://schemas.microsoft.com/office/drawing/2014/main" id="{313906A6-638D-446D-BDAE-227B5AABAE37}"/>
              </a:ext>
            </a:extLst>
          </p:cNvPr>
          <p:cNvSpPr/>
          <p:nvPr/>
        </p:nvSpPr>
        <p:spPr>
          <a:xfrm>
            <a:off x="156343" y="2028825"/>
            <a:ext cx="2159461" cy="1740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5FA0229-E832-4159-961F-B08AC49B740B}"/>
              </a:ext>
            </a:extLst>
          </p:cNvPr>
          <p:cNvSpPr/>
          <p:nvPr/>
        </p:nvSpPr>
        <p:spPr>
          <a:xfrm>
            <a:off x="133314" y="2028825"/>
            <a:ext cx="2182489" cy="26017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263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English Test Scores by 2019 USA Crime Index</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9" name="Picture 8" descr="A close up of a map&#10;&#10;Description automatically generated">
            <a:extLst>
              <a:ext uri="{FF2B5EF4-FFF2-40B4-BE49-F238E27FC236}">
                <a16:creationId xmlns:a16="http://schemas.microsoft.com/office/drawing/2014/main" id="{7653F82E-9625-41E8-AA66-A5F4A1608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5542"/>
            <a:ext cx="12192000" cy="6052457"/>
          </a:xfrm>
          <a:prstGeom prst="rect">
            <a:avLst/>
          </a:prstGeom>
        </p:spPr>
      </p:pic>
      <p:pic>
        <p:nvPicPr>
          <p:cNvPr id="4" name="Picture 3" descr="A close up of a map&#10;&#10;Description automatically generated">
            <a:extLst>
              <a:ext uri="{FF2B5EF4-FFF2-40B4-BE49-F238E27FC236}">
                <a16:creationId xmlns:a16="http://schemas.microsoft.com/office/drawing/2014/main" id="{728DB7E1-0DC5-4E66-9099-123BF4B37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05542"/>
            <a:ext cx="12192000" cy="6052458"/>
          </a:xfrm>
          <a:prstGeom prst="rect">
            <a:avLst/>
          </a:prstGeom>
        </p:spPr>
      </p:pic>
    </p:spTree>
    <p:extLst>
      <p:ext uri="{BB962C8B-B14F-4D97-AF65-F5344CB8AC3E}">
        <p14:creationId xmlns:p14="http://schemas.microsoft.com/office/powerpoint/2010/main" val="635122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Math Test Scores by 2019 USA Crime Index</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9" name="Picture 8" descr="A close up of a map&#10;&#10;Description automatically generated">
            <a:extLst>
              <a:ext uri="{FF2B5EF4-FFF2-40B4-BE49-F238E27FC236}">
                <a16:creationId xmlns:a16="http://schemas.microsoft.com/office/drawing/2014/main" id="{7653F82E-9625-41E8-AA66-A5F4A1608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5542"/>
            <a:ext cx="12192000" cy="6052457"/>
          </a:xfrm>
          <a:prstGeom prst="rect">
            <a:avLst/>
          </a:prstGeom>
        </p:spPr>
      </p:pic>
      <p:pic>
        <p:nvPicPr>
          <p:cNvPr id="4" name="Picture 3" descr="A close up of a map&#10;&#10;Description automatically generated">
            <a:extLst>
              <a:ext uri="{FF2B5EF4-FFF2-40B4-BE49-F238E27FC236}">
                <a16:creationId xmlns:a16="http://schemas.microsoft.com/office/drawing/2014/main" id="{B1F54593-64C7-44EA-83C1-788D262DBF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08744"/>
            <a:ext cx="12192000" cy="6049255"/>
          </a:xfrm>
          <a:prstGeom prst="rect">
            <a:avLst/>
          </a:prstGeom>
        </p:spPr>
      </p:pic>
      <p:pic>
        <p:nvPicPr>
          <p:cNvPr id="6" name="Picture 5" descr="A close up of a map&#10;&#10;Description automatically generated">
            <a:extLst>
              <a:ext uri="{FF2B5EF4-FFF2-40B4-BE49-F238E27FC236}">
                <a16:creationId xmlns:a16="http://schemas.microsoft.com/office/drawing/2014/main" id="{7A8AA399-6F4F-4D65-BF9B-8D9EEC56BC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05542"/>
            <a:ext cx="12192000" cy="6052458"/>
          </a:xfrm>
          <a:prstGeom prst="rect">
            <a:avLst/>
          </a:prstGeom>
        </p:spPr>
      </p:pic>
    </p:spTree>
    <p:extLst>
      <p:ext uri="{BB962C8B-B14F-4D97-AF65-F5344CB8AC3E}">
        <p14:creationId xmlns:p14="http://schemas.microsoft.com/office/powerpoint/2010/main" val="858490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Outside support and English Test Scores</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4" name="Picture 3" descr="A close up of a map&#10;&#10;Description automatically generated">
            <a:extLst>
              <a:ext uri="{FF2B5EF4-FFF2-40B4-BE49-F238E27FC236}">
                <a16:creationId xmlns:a16="http://schemas.microsoft.com/office/drawing/2014/main" id="{AD997E0E-34B2-4639-A6D9-7182C7E5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05544"/>
            <a:ext cx="12192000" cy="6052456"/>
          </a:xfrm>
          <a:prstGeom prst="rect">
            <a:avLst/>
          </a:prstGeom>
        </p:spPr>
      </p:pic>
      <p:pic>
        <p:nvPicPr>
          <p:cNvPr id="6" name="Picture 5" descr="A close up of a map&#10;&#10;Description automatically generated">
            <a:extLst>
              <a:ext uri="{FF2B5EF4-FFF2-40B4-BE49-F238E27FC236}">
                <a16:creationId xmlns:a16="http://schemas.microsoft.com/office/drawing/2014/main" id="{27E70ED8-5CFE-4112-ABEA-D85E89730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05542"/>
            <a:ext cx="12191999" cy="6052457"/>
          </a:xfrm>
          <a:prstGeom prst="rect">
            <a:avLst/>
          </a:prstGeom>
        </p:spPr>
      </p:pic>
    </p:spTree>
    <p:extLst>
      <p:ext uri="{BB962C8B-B14F-4D97-AF65-F5344CB8AC3E}">
        <p14:creationId xmlns:p14="http://schemas.microsoft.com/office/powerpoint/2010/main" val="1245259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31825-BDA4-42F7-A398-7319CA5974FB}"/>
              </a:ext>
            </a:extLst>
          </p:cNvPr>
          <p:cNvSpPr>
            <a:spLocks noGrp="1"/>
          </p:cNvSpPr>
          <p:nvPr>
            <p:ph type="title"/>
          </p:nvPr>
        </p:nvSpPr>
        <p:spPr>
          <a:xfrm>
            <a:off x="402078" y="-130865"/>
            <a:ext cx="10515600" cy="1325563"/>
          </a:xfrm>
        </p:spPr>
        <p:txBody>
          <a:bodyPr/>
          <a:lstStyle/>
          <a:p>
            <a:r>
              <a:rPr lang="en-US" dirty="0"/>
              <a:t>The Public Health Issue </a:t>
            </a:r>
          </a:p>
        </p:txBody>
      </p:sp>
      <p:sp>
        <p:nvSpPr>
          <p:cNvPr id="3" name="Content Placeholder 2">
            <a:extLst>
              <a:ext uri="{FF2B5EF4-FFF2-40B4-BE49-F238E27FC236}">
                <a16:creationId xmlns:a16="http://schemas.microsoft.com/office/drawing/2014/main" id="{7D7765FE-0363-4CB8-83EE-330C471A05D8}"/>
              </a:ext>
            </a:extLst>
          </p:cNvPr>
          <p:cNvSpPr>
            <a:spLocks noGrp="1"/>
          </p:cNvSpPr>
          <p:nvPr>
            <p:ph idx="1"/>
          </p:nvPr>
        </p:nvSpPr>
        <p:spPr>
          <a:xfrm>
            <a:off x="0" y="1634247"/>
            <a:ext cx="12192000" cy="5191461"/>
          </a:xfrm>
        </p:spPr>
        <p:txBody>
          <a:bodyPr numCol="2">
            <a:normAutofit/>
          </a:bodyPr>
          <a:lstStyle/>
          <a:p>
            <a:pPr marL="0" indent="0">
              <a:buNone/>
            </a:pPr>
            <a:r>
              <a:rPr lang="en-US" u="sng" dirty="0"/>
              <a:t>Higher achievement performance </a:t>
            </a:r>
            <a:r>
              <a:rPr lang="en-US" dirty="0"/>
              <a:t>in education</a:t>
            </a:r>
          </a:p>
          <a:p>
            <a:pPr marL="0" indent="0">
              <a:buNone/>
            </a:pPr>
            <a:r>
              <a:rPr lang="en-US" dirty="0"/>
              <a:t> (Hahn &amp; Truman, 2015). </a:t>
            </a:r>
          </a:p>
          <a:p>
            <a:pPr lvl="1"/>
            <a:r>
              <a:rPr lang="en-US" dirty="0"/>
              <a:t>Higher rates in positive health outcomes </a:t>
            </a:r>
          </a:p>
          <a:p>
            <a:pPr lvl="1"/>
            <a:r>
              <a:rPr lang="en-US" dirty="0"/>
              <a:t>Decrease participation risky behaviors</a:t>
            </a:r>
          </a:p>
          <a:p>
            <a:pPr lvl="1"/>
            <a:endParaRPr lang="en-US" dirty="0"/>
          </a:p>
          <a:p>
            <a:pPr lvl="1"/>
            <a:endParaRPr lang="en-US" dirty="0"/>
          </a:p>
          <a:p>
            <a:pPr lvl="1"/>
            <a:endParaRPr lang="en-US" dirty="0"/>
          </a:p>
          <a:p>
            <a:pPr marL="450000" lvl="1" indent="0">
              <a:buNone/>
            </a:pPr>
            <a:endParaRPr lang="en-US" dirty="0"/>
          </a:p>
          <a:p>
            <a:pPr marL="450000" lvl="1" indent="0">
              <a:buNone/>
            </a:pPr>
            <a:endParaRPr lang="en-US" dirty="0"/>
          </a:p>
          <a:p>
            <a:pPr marL="450000" lvl="1" indent="0">
              <a:buNone/>
            </a:pPr>
            <a:endParaRPr lang="en-US" dirty="0"/>
          </a:p>
          <a:p>
            <a:pPr marL="450000" lvl="1" indent="0">
              <a:buNone/>
            </a:pPr>
            <a:endParaRPr lang="en-US" dirty="0"/>
          </a:p>
          <a:p>
            <a:pPr marL="450000" lvl="1" indent="0">
              <a:buNone/>
            </a:pPr>
            <a:endParaRPr lang="en-US" dirty="0"/>
          </a:p>
          <a:p>
            <a:pPr marL="36900" indent="0">
              <a:buNone/>
            </a:pPr>
            <a:r>
              <a:rPr lang="en-US" dirty="0"/>
              <a:t> </a:t>
            </a:r>
            <a:r>
              <a:rPr lang="en-US" u="sng" dirty="0"/>
              <a:t>Lowest academic performance </a:t>
            </a:r>
            <a:r>
              <a:rPr lang="en-US" dirty="0"/>
              <a:t>in education,             higher rates (Bayless et al., 2018). </a:t>
            </a:r>
          </a:p>
          <a:p>
            <a:pPr lvl="1"/>
            <a:r>
              <a:rPr lang="en-US" dirty="0"/>
              <a:t>Obesity</a:t>
            </a:r>
          </a:p>
          <a:p>
            <a:pPr lvl="1"/>
            <a:r>
              <a:rPr lang="en-US" dirty="0"/>
              <a:t>Alcohol &amp; substance abuse</a:t>
            </a:r>
          </a:p>
          <a:p>
            <a:pPr lvl="1"/>
            <a:r>
              <a:rPr lang="en-US" dirty="0"/>
              <a:t>Injury </a:t>
            </a:r>
          </a:p>
          <a:p>
            <a:pPr lvl="1"/>
            <a:r>
              <a:rPr lang="en-US" dirty="0"/>
              <a:t> Increase likelihood to committing crime leading to prison detainment</a:t>
            </a:r>
          </a:p>
          <a:p>
            <a:pPr marL="450000" lvl="1" indent="0">
              <a:buNone/>
            </a:pPr>
            <a:endParaRPr lang="en-US" u="sng" dirty="0"/>
          </a:p>
          <a:p>
            <a:pPr marL="450000" lvl="1" indent="0">
              <a:buNone/>
            </a:pPr>
            <a:r>
              <a:rPr lang="en-US" u="sng" dirty="0"/>
              <a:t>Households</a:t>
            </a:r>
            <a:r>
              <a:rPr lang="en-US" dirty="0">
                <a:effectLst/>
              </a:rPr>
              <a:t> (CDC 2020)</a:t>
            </a:r>
            <a:endParaRPr lang="en-US" u="sng" dirty="0"/>
          </a:p>
          <a:p>
            <a:pPr marL="450000" lvl="1" indent="0">
              <a:buNone/>
            </a:pPr>
            <a:r>
              <a:rPr lang="en-US" dirty="0">
                <a:effectLst/>
              </a:rPr>
              <a:t>Less than a high school education</a:t>
            </a:r>
          </a:p>
          <a:p>
            <a:pPr lvl="1">
              <a:buFont typeface="Wingdings" panose="05000000000000000000" pitchFamily="2" charset="2"/>
              <a:buChar char="v"/>
            </a:pPr>
            <a:r>
              <a:rPr lang="en-US" u="sng" dirty="0">
                <a:effectLst/>
              </a:rPr>
              <a:t>24 percent </a:t>
            </a:r>
            <a:r>
              <a:rPr lang="en-US" dirty="0">
                <a:effectLst/>
              </a:rPr>
              <a:t>of boys </a:t>
            </a:r>
          </a:p>
          <a:p>
            <a:pPr lvl="1">
              <a:buFont typeface="Wingdings" panose="05000000000000000000" pitchFamily="2" charset="2"/>
              <a:buChar char="v"/>
            </a:pPr>
            <a:r>
              <a:rPr lang="en-US" u="sng" dirty="0">
                <a:effectLst/>
              </a:rPr>
              <a:t>22 percent </a:t>
            </a:r>
            <a:r>
              <a:rPr lang="en-US" dirty="0">
                <a:effectLst/>
              </a:rPr>
              <a:t>of girls were obese</a:t>
            </a:r>
            <a:endParaRPr lang="en-US" dirty="0"/>
          </a:p>
        </p:txBody>
      </p:sp>
      <p:sp>
        <p:nvSpPr>
          <p:cNvPr id="4" name="TextBox 3">
            <a:extLst>
              <a:ext uri="{FF2B5EF4-FFF2-40B4-BE49-F238E27FC236}">
                <a16:creationId xmlns:a16="http://schemas.microsoft.com/office/drawing/2014/main" id="{A40D15A5-59C9-4A3F-9828-499DB37377E5}"/>
              </a:ext>
            </a:extLst>
          </p:cNvPr>
          <p:cNvSpPr txBox="1"/>
          <p:nvPr/>
        </p:nvSpPr>
        <p:spPr>
          <a:xfrm>
            <a:off x="0" y="979536"/>
            <a:ext cx="12192000" cy="1046440"/>
          </a:xfrm>
          <a:prstGeom prst="rect">
            <a:avLst/>
          </a:prstGeom>
          <a:noFill/>
        </p:spPr>
        <p:txBody>
          <a:bodyPr wrap="square" rtlCol="0">
            <a:spAutoFit/>
          </a:bodyPr>
          <a:lstStyle/>
          <a:p>
            <a:pPr algn="ctr"/>
            <a:r>
              <a:rPr lang="en-US" sz="2000" b="1" dirty="0"/>
              <a:t>Education for one’s well-being is a powerful predictor for health behaviors and health risks. </a:t>
            </a:r>
          </a:p>
          <a:p>
            <a:endParaRPr lang="en-US" sz="2400" b="1" dirty="0"/>
          </a:p>
          <a:p>
            <a:endParaRPr lang="en-US" dirty="0"/>
          </a:p>
        </p:txBody>
      </p:sp>
      <p:sp>
        <p:nvSpPr>
          <p:cNvPr id="5" name="Content Placeholder 2">
            <a:extLst>
              <a:ext uri="{FF2B5EF4-FFF2-40B4-BE49-F238E27FC236}">
                <a16:creationId xmlns:a16="http://schemas.microsoft.com/office/drawing/2014/main" id="{B6128334-8D58-4EA8-A675-AE4BFD62B593}"/>
              </a:ext>
            </a:extLst>
          </p:cNvPr>
          <p:cNvSpPr txBox="1">
            <a:spLocks/>
          </p:cNvSpPr>
          <p:nvPr/>
        </p:nvSpPr>
        <p:spPr>
          <a:xfrm>
            <a:off x="201039" y="5084404"/>
            <a:ext cx="12192000" cy="1579044"/>
          </a:xfrm>
          <a:prstGeom prst="rect">
            <a:avLst/>
          </a:prstGeom>
          <a:effectLst>
            <a:outerShdw blurRad="25400" dir="17880000">
              <a:srgbClr val="000000">
                <a:alpha val="46000"/>
              </a:srgbClr>
            </a:outerShdw>
          </a:effectLst>
        </p:spPr>
        <p:txBody>
          <a:bodyPr vert="horz" lIns="91440" tIns="45720" rIns="91440" bIns="45720" numCol="2"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endParaRPr lang="en-US" dirty="0"/>
          </a:p>
        </p:txBody>
      </p:sp>
      <p:sp>
        <p:nvSpPr>
          <p:cNvPr id="6" name="Content Placeholder 2">
            <a:extLst>
              <a:ext uri="{FF2B5EF4-FFF2-40B4-BE49-F238E27FC236}">
                <a16:creationId xmlns:a16="http://schemas.microsoft.com/office/drawing/2014/main" id="{853D46E9-F833-4B27-887D-D6200EDFC140}"/>
              </a:ext>
            </a:extLst>
          </p:cNvPr>
          <p:cNvSpPr txBox="1">
            <a:spLocks/>
          </p:cNvSpPr>
          <p:nvPr/>
        </p:nvSpPr>
        <p:spPr>
          <a:xfrm>
            <a:off x="-366407" y="4287517"/>
            <a:ext cx="12192000" cy="2538192"/>
          </a:xfrm>
          <a:prstGeom prst="rect">
            <a:avLst/>
          </a:prstGeom>
          <a:effectLst>
            <a:outerShdw blurRad="25400" dir="17880000">
              <a:srgbClr val="000000">
                <a:alpha val="46000"/>
              </a:srgbClr>
            </a:outerShdw>
          </a:effectLst>
        </p:spPr>
        <p:txBody>
          <a:bodyPr vert="horz" lIns="91440" tIns="45720" rIns="91440" bIns="45720" numCol="2"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endParaRPr lang="en-US" dirty="0"/>
          </a:p>
          <a:p>
            <a:pPr marL="0" indent="0">
              <a:buFont typeface="Wingdings 2" charset="2"/>
              <a:buNone/>
            </a:pPr>
            <a:endParaRPr lang="en-US" dirty="0"/>
          </a:p>
        </p:txBody>
      </p:sp>
      <p:sp>
        <p:nvSpPr>
          <p:cNvPr id="8" name="TextBox 7">
            <a:extLst>
              <a:ext uri="{FF2B5EF4-FFF2-40B4-BE49-F238E27FC236}">
                <a16:creationId xmlns:a16="http://schemas.microsoft.com/office/drawing/2014/main" id="{EE8E01D3-EB76-4B61-97C9-76D4CD0FFCB4}"/>
              </a:ext>
            </a:extLst>
          </p:cNvPr>
          <p:cNvSpPr txBox="1"/>
          <p:nvPr/>
        </p:nvSpPr>
        <p:spPr>
          <a:xfrm>
            <a:off x="0" y="4909122"/>
            <a:ext cx="5233480" cy="1754326"/>
          </a:xfrm>
          <a:prstGeom prst="rect">
            <a:avLst/>
          </a:prstGeom>
          <a:noFill/>
        </p:spPr>
        <p:txBody>
          <a:bodyPr wrap="square" rtlCol="0">
            <a:spAutoFit/>
          </a:bodyPr>
          <a:lstStyle/>
          <a:p>
            <a:pPr marL="450000" lvl="1"/>
            <a:r>
              <a:rPr lang="en-US" u="sng" dirty="0"/>
              <a:t>Households</a:t>
            </a:r>
            <a:r>
              <a:rPr lang="en-US" dirty="0"/>
              <a:t> (CDC 2020)</a:t>
            </a:r>
          </a:p>
          <a:p>
            <a:pPr marL="450000" lvl="1"/>
            <a:endParaRPr lang="en-US" u="sng" dirty="0"/>
          </a:p>
          <a:p>
            <a:pPr marL="450000" lvl="1"/>
            <a:r>
              <a:rPr lang="en-US" dirty="0"/>
              <a:t>Bachelor’s degree or higher, obesity prevalence</a:t>
            </a:r>
          </a:p>
          <a:p>
            <a:pPr marL="450000" lvl="1"/>
            <a:endParaRPr lang="en-US" dirty="0"/>
          </a:p>
          <a:p>
            <a:pPr marL="735750" lvl="1" indent="-285750">
              <a:buFont typeface="Wingdings" panose="05000000000000000000" pitchFamily="2" charset="2"/>
              <a:buChar char="v"/>
            </a:pPr>
            <a:r>
              <a:rPr lang="en-US" u="sng" dirty="0"/>
              <a:t>11 percent</a:t>
            </a:r>
            <a:r>
              <a:rPr lang="en-US" dirty="0"/>
              <a:t> for males (aged 2-19)  </a:t>
            </a:r>
          </a:p>
          <a:p>
            <a:pPr marL="735750" lvl="1" indent="-285750">
              <a:buFont typeface="Wingdings" panose="05000000000000000000" pitchFamily="2" charset="2"/>
              <a:buChar char="v"/>
            </a:pPr>
            <a:r>
              <a:rPr lang="en-US" u="sng" dirty="0"/>
              <a:t>7 percent</a:t>
            </a:r>
            <a:r>
              <a:rPr lang="en-US" dirty="0"/>
              <a:t> for females</a:t>
            </a:r>
          </a:p>
        </p:txBody>
      </p:sp>
    </p:spTree>
    <p:extLst>
      <p:ext uri="{BB962C8B-B14F-4D97-AF65-F5344CB8AC3E}">
        <p14:creationId xmlns:p14="http://schemas.microsoft.com/office/powerpoint/2010/main" val="1321308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Outside support and Math Test Scores</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4" name="Picture 3" descr="A close up of a map&#10;&#10;Description automatically generated">
            <a:extLst>
              <a:ext uri="{FF2B5EF4-FFF2-40B4-BE49-F238E27FC236}">
                <a16:creationId xmlns:a16="http://schemas.microsoft.com/office/drawing/2014/main" id="{AD997E0E-34B2-4639-A6D9-7182C7E5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05544"/>
            <a:ext cx="12192000" cy="6052456"/>
          </a:xfrm>
          <a:prstGeom prst="rect">
            <a:avLst/>
          </a:prstGeom>
        </p:spPr>
      </p:pic>
      <p:pic>
        <p:nvPicPr>
          <p:cNvPr id="7" name="Picture 6" descr="A close up of a map&#10;&#10;Description automatically generated">
            <a:extLst>
              <a:ext uri="{FF2B5EF4-FFF2-40B4-BE49-F238E27FC236}">
                <a16:creationId xmlns:a16="http://schemas.microsoft.com/office/drawing/2014/main" id="{BDD06BE7-11A0-4B49-95F7-699E174FE0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05542"/>
            <a:ext cx="12192000" cy="6052457"/>
          </a:xfrm>
          <a:prstGeom prst="rect">
            <a:avLst/>
          </a:prstGeom>
        </p:spPr>
      </p:pic>
    </p:spTree>
    <p:extLst>
      <p:ext uri="{BB962C8B-B14F-4D97-AF65-F5344CB8AC3E}">
        <p14:creationId xmlns:p14="http://schemas.microsoft.com/office/powerpoint/2010/main" val="3323570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School support and English Test Scores</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4" name="Picture 3" descr="A close up of a map&#10;&#10;Description automatically generated">
            <a:extLst>
              <a:ext uri="{FF2B5EF4-FFF2-40B4-BE49-F238E27FC236}">
                <a16:creationId xmlns:a16="http://schemas.microsoft.com/office/drawing/2014/main" id="{AD997E0E-34B2-4639-A6D9-7182C7E5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05544"/>
            <a:ext cx="12192000" cy="6052456"/>
          </a:xfrm>
          <a:prstGeom prst="rect">
            <a:avLst/>
          </a:prstGeom>
        </p:spPr>
      </p:pic>
      <p:pic>
        <p:nvPicPr>
          <p:cNvPr id="6" name="Picture 5" descr="A close up of a map&#10;&#10;Description automatically generated">
            <a:extLst>
              <a:ext uri="{FF2B5EF4-FFF2-40B4-BE49-F238E27FC236}">
                <a16:creationId xmlns:a16="http://schemas.microsoft.com/office/drawing/2014/main" id="{4D28726D-FE7D-4120-B7B6-0A3C21E8F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815788"/>
            <a:ext cx="12192002" cy="6042212"/>
          </a:xfrm>
          <a:prstGeom prst="rect">
            <a:avLst/>
          </a:prstGeom>
        </p:spPr>
      </p:pic>
      <p:pic>
        <p:nvPicPr>
          <p:cNvPr id="7" name="Picture 6" descr="A close up of a map&#10;&#10;Description automatically generated">
            <a:extLst>
              <a:ext uri="{FF2B5EF4-FFF2-40B4-BE49-F238E27FC236}">
                <a16:creationId xmlns:a16="http://schemas.microsoft.com/office/drawing/2014/main" id="{062A962A-5AAA-4F87-8FEC-F9944247E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05542"/>
            <a:ext cx="12192000" cy="6052457"/>
          </a:xfrm>
          <a:prstGeom prst="rect">
            <a:avLst/>
          </a:prstGeom>
        </p:spPr>
      </p:pic>
      <p:pic>
        <p:nvPicPr>
          <p:cNvPr id="8" name="Picture 7" descr="A close up of a map&#10;&#10;Description automatically generated">
            <a:extLst>
              <a:ext uri="{FF2B5EF4-FFF2-40B4-BE49-F238E27FC236}">
                <a16:creationId xmlns:a16="http://schemas.microsoft.com/office/drawing/2014/main" id="{8BA4DFAE-FD79-445E-B31A-DCFDDBAA64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805542"/>
            <a:ext cx="12191999" cy="6052458"/>
          </a:xfrm>
          <a:prstGeom prst="rect">
            <a:avLst/>
          </a:prstGeom>
        </p:spPr>
      </p:pic>
    </p:spTree>
    <p:extLst>
      <p:ext uri="{BB962C8B-B14F-4D97-AF65-F5344CB8AC3E}">
        <p14:creationId xmlns:p14="http://schemas.microsoft.com/office/powerpoint/2010/main" val="2061408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School support and Math Test Scores</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4" name="Picture 3" descr="A close up of a map&#10;&#10;Description automatically generated">
            <a:extLst>
              <a:ext uri="{FF2B5EF4-FFF2-40B4-BE49-F238E27FC236}">
                <a16:creationId xmlns:a16="http://schemas.microsoft.com/office/drawing/2014/main" id="{AD997E0E-34B2-4639-A6D9-7182C7E5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05544"/>
            <a:ext cx="12192000" cy="6052456"/>
          </a:xfrm>
          <a:prstGeom prst="rect">
            <a:avLst/>
          </a:prstGeom>
        </p:spPr>
      </p:pic>
      <p:pic>
        <p:nvPicPr>
          <p:cNvPr id="6" name="Picture 5" descr="A close up of a map&#10;&#10;Description automatically generated">
            <a:extLst>
              <a:ext uri="{FF2B5EF4-FFF2-40B4-BE49-F238E27FC236}">
                <a16:creationId xmlns:a16="http://schemas.microsoft.com/office/drawing/2014/main" id="{4D28726D-FE7D-4120-B7B6-0A3C21E8F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815788"/>
            <a:ext cx="12192002" cy="6042212"/>
          </a:xfrm>
          <a:prstGeom prst="rect">
            <a:avLst/>
          </a:prstGeom>
        </p:spPr>
      </p:pic>
      <p:pic>
        <p:nvPicPr>
          <p:cNvPr id="7" name="Picture 6" descr="A close up of a map&#10;&#10;Description automatically generated">
            <a:extLst>
              <a:ext uri="{FF2B5EF4-FFF2-40B4-BE49-F238E27FC236}">
                <a16:creationId xmlns:a16="http://schemas.microsoft.com/office/drawing/2014/main" id="{062A962A-5AAA-4F87-8FEC-F9944247E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05542"/>
            <a:ext cx="12192000" cy="6052457"/>
          </a:xfrm>
          <a:prstGeom prst="rect">
            <a:avLst/>
          </a:prstGeom>
        </p:spPr>
      </p:pic>
      <p:pic>
        <p:nvPicPr>
          <p:cNvPr id="8" name="Picture 7" descr="A close up of a map&#10;&#10;Description automatically generated">
            <a:extLst>
              <a:ext uri="{FF2B5EF4-FFF2-40B4-BE49-F238E27FC236}">
                <a16:creationId xmlns:a16="http://schemas.microsoft.com/office/drawing/2014/main" id="{B3AD17EA-9BF1-49A7-AD15-FF40F3C68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 y="805541"/>
            <a:ext cx="12191998" cy="6052459"/>
          </a:xfrm>
          <a:prstGeom prst="rect">
            <a:avLst/>
          </a:prstGeom>
        </p:spPr>
      </p:pic>
      <p:pic>
        <p:nvPicPr>
          <p:cNvPr id="9" name="Picture 8" descr="A close up of a map&#10;&#10;Description automatically generated">
            <a:extLst>
              <a:ext uri="{FF2B5EF4-FFF2-40B4-BE49-F238E27FC236}">
                <a16:creationId xmlns:a16="http://schemas.microsoft.com/office/drawing/2014/main" id="{655A965B-476B-49BD-A6D8-B7AB160F97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815788"/>
            <a:ext cx="12191996" cy="6042212"/>
          </a:xfrm>
          <a:prstGeom prst="rect">
            <a:avLst/>
          </a:prstGeom>
        </p:spPr>
      </p:pic>
    </p:spTree>
    <p:extLst>
      <p:ext uri="{BB962C8B-B14F-4D97-AF65-F5344CB8AC3E}">
        <p14:creationId xmlns:p14="http://schemas.microsoft.com/office/powerpoint/2010/main" val="263017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Home support and English Test Scores</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4" name="Picture 3" descr="A close up of a map&#10;&#10;Description automatically generated">
            <a:extLst>
              <a:ext uri="{FF2B5EF4-FFF2-40B4-BE49-F238E27FC236}">
                <a16:creationId xmlns:a16="http://schemas.microsoft.com/office/drawing/2014/main" id="{AD997E0E-34B2-4639-A6D9-7182C7E5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05544"/>
            <a:ext cx="12192000" cy="6052456"/>
          </a:xfrm>
          <a:prstGeom prst="rect">
            <a:avLst/>
          </a:prstGeom>
        </p:spPr>
      </p:pic>
      <p:pic>
        <p:nvPicPr>
          <p:cNvPr id="6" name="Picture 5" descr="A close up of a map&#10;&#10;Description automatically generated">
            <a:extLst>
              <a:ext uri="{FF2B5EF4-FFF2-40B4-BE49-F238E27FC236}">
                <a16:creationId xmlns:a16="http://schemas.microsoft.com/office/drawing/2014/main" id="{4D28726D-FE7D-4120-B7B6-0A3C21E8F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815788"/>
            <a:ext cx="12192002" cy="6042212"/>
          </a:xfrm>
          <a:prstGeom prst="rect">
            <a:avLst/>
          </a:prstGeom>
        </p:spPr>
      </p:pic>
      <p:pic>
        <p:nvPicPr>
          <p:cNvPr id="7" name="Picture 6" descr="A close up of a map&#10;&#10;Description automatically generated">
            <a:extLst>
              <a:ext uri="{FF2B5EF4-FFF2-40B4-BE49-F238E27FC236}">
                <a16:creationId xmlns:a16="http://schemas.microsoft.com/office/drawing/2014/main" id="{062A962A-5AAA-4F87-8FEC-F9944247E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05542"/>
            <a:ext cx="12192000" cy="6052457"/>
          </a:xfrm>
          <a:prstGeom prst="rect">
            <a:avLst/>
          </a:prstGeom>
        </p:spPr>
      </p:pic>
      <p:pic>
        <p:nvPicPr>
          <p:cNvPr id="8" name="Picture 7" descr="A close up of a map&#10;&#10;Description automatically generated">
            <a:extLst>
              <a:ext uri="{FF2B5EF4-FFF2-40B4-BE49-F238E27FC236}">
                <a16:creationId xmlns:a16="http://schemas.microsoft.com/office/drawing/2014/main" id="{B3AD17EA-9BF1-49A7-AD15-FF40F3C68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 y="805541"/>
            <a:ext cx="12191998" cy="6052459"/>
          </a:xfrm>
          <a:prstGeom prst="rect">
            <a:avLst/>
          </a:prstGeom>
        </p:spPr>
      </p:pic>
      <p:pic>
        <p:nvPicPr>
          <p:cNvPr id="9" name="Picture 8" descr="A close up of a map&#10;&#10;Description automatically generated">
            <a:extLst>
              <a:ext uri="{FF2B5EF4-FFF2-40B4-BE49-F238E27FC236}">
                <a16:creationId xmlns:a16="http://schemas.microsoft.com/office/drawing/2014/main" id="{75013416-BC9F-4AD6-9476-F72470727F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805540"/>
            <a:ext cx="12192000" cy="6052459"/>
          </a:xfrm>
          <a:prstGeom prst="rect">
            <a:avLst/>
          </a:prstGeom>
        </p:spPr>
      </p:pic>
      <p:pic>
        <p:nvPicPr>
          <p:cNvPr id="10" name="Picture 9" descr="A close up of a map&#10;&#10;Description automatically generated">
            <a:extLst>
              <a:ext uri="{FF2B5EF4-FFF2-40B4-BE49-F238E27FC236}">
                <a16:creationId xmlns:a16="http://schemas.microsoft.com/office/drawing/2014/main" id="{1DA7B923-DDA6-49EE-828E-5D6F12EA92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805540"/>
            <a:ext cx="12191996" cy="6052460"/>
          </a:xfrm>
          <a:prstGeom prst="rect">
            <a:avLst/>
          </a:prstGeom>
        </p:spPr>
      </p:pic>
    </p:spTree>
    <p:extLst>
      <p:ext uri="{BB962C8B-B14F-4D97-AF65-F5344CB8AC3E}">
        <p14:creationId xmlns:p14="http://schemas.microsoft.com/office/powerpoint/2010/main" val="4289993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0E-07C7-4940-A74F-F4B53F8E2577}"/>
              </a:ext>
            </a:extLst>
          </p:cNvPr>
          <p:cNvSpPr>
            <a:spLocks noGrp="1"/>
          </p:cNvSpPr>
          <p:nvPr>
            <p:ph type="title"/>
          </p:nvPr>
        </p:nvSpPr>
        <p:spPr>
          <a:xfrm>
            <a:off x="0" y="1"/>
            <a:ext cx="12191999" cy="1143000"/>
          </a:xfrm>
        </p:spPr>
        <p:txBody>
          <a:bodyPr/>
          <a:lstStyle/>
          <a:p>
            <a:r>
              <a:rPr lang="en-US" dirty="0"/>
              <a:t>Home support and Math Test Scores</a:t>
            </a:r>
          </a:p>
        </p:txBody>
      </p:sp>
      <p:pic>
        <p:nvPicPr>
          <p:cNvPr id="5" name="Content Placeholder 4" descr="A picture containing text, map&#10;&#10;Description automatically generated">
            <a:extLst>
              <a:ext uri="{FF2B5EF4-FFF2-40B4-BE49-F238E27FC236}">
                <a16:creationId xmlns:a16="http://schemas.microsoft.com/office/drawing/2014/main" id="{87E1281A-10C3-431A-BDB5-37BD4D09B9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05544"/>
            <a:ext cx="12192000" cy="6052456"/>
          </a:xfrm>
        </p:spPr>
      </p:pic>
      <p:pic>
        <p:nvPicPr>
          <p:cNvPr id="4" name="Picture 3" descr="A close up of a map&#10;&#10;Description automatically generated">
            <a:extLst>
              <a:ext uri="{FF2B5EF4-FFF2-40B4-BE49-F238E27FC236}">
                <a16:creationId xmlns:a16="http://schemas.microsoft.com/office/drawing/2014/main" id="{AD997E0E-34B2-4639-A6D9-7182C7E5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05544"/>
            <a:ext cx="12192000" cy="6052456"/>
          </a:xfrm>
          <a:prstGeom prst="rect">
            <a:avLst/>
          </a:prstGeom>
        </p:spPr>
      </p:pic>
      <p:pic>
        <p:nvPicPr>
          <p:cNvPr id="6" name="Picture 5" descr="A close up of a map&#10;&#10;Description automatically generated">
            <a:extLst>
              <a:ext uri="{FF2B5EF4-FFF2-40B4-BE49-F238E27FC236}">
                <a16:creationId xmlns:a16="http://schemas.microsoft.com/office/drawing/2014/main" id="{4D28726D-FE7D-4120-B7B6-0A3C21E8FF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815788"/>
            <a:ext cx="12192002" cy="6042212"/>
          </a:xfrm>
          <a:prstGeom prst="rect">
            <a:avLst/>
          </a:prstGeom>
        </p:spPr>
      </p:pic>
      <p:pic>
        <p:nvPicPr>
          <p:cNvPr id="7" name="Picture 6" descr="A close up of a map&#10;&#10;Description automatically generated">
            <a:extLst>
              <a:ext uri="{FF2B5EF4-FFF2-40B4-BE49-F238E27FC236}">
                <a16:creationId xmlns:a16="http://schemas.microsoft.com/office/drawing/2014/main" id="{062A962A-5AAA-4F87-8FEC-F9944247E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05542"/>
            <a:ext cx="12192000" cy="6052457"/>
          </a:xfrm>
          <a:prstGeom prst="rect">
            <a:avLst/>
          </a:prstGeom>
        </p:spPr>
      </p:pic>
      <p:pic>
        <p:nvPicPr>
          <p:cNvPr id="8" name="Picture 7" descr="A close up of a map&#10;&#10;Description automatically generated">
            <a:extLst>
              <a:ext uri="{FF2B5EF4-FFF2-40B4-BE49-F238E27FC236}">
                <a16:creationId xmlns:a16="http://schemas.microsoft.com/office/drawing/2014/main" id="{B3AD17EA-9BF1-49A7-AD15-FF40F3C68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 y="805541"/>
            <a:ext cx="12191998" cy="6052459"/>
          </a:xfrm>
          <a:prstGeom prst="rect">
            <a:avLst/>
          </a:prstGeom>
        </p:spPr>
      </p:pic>
      <p:pic>
        <p:nvPicPr>
          <p:cNvPr id="9" name="Picture 8" descr="A close up of a map&#10;&#10;Description automatically generated">
            <a:extLst>
              <a:ext uri="{FF2B5EF4-FFF2-40B4-BE49-F238E27FC236}">
                <a16:creationId xmlns:a16="http://schemas.microsoft.com/office/drawing/2014/main" id="{75013416-BC9F-4AD6-9476-F72470727F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805540"/>
            <a:ext cx="12192000" cy="6052459"/>
          </a:xfrm>
          <a:prstGeom prst="rect">
            <a:avLst/>
          </a:prstGeom>
        </p:spPr>
      </p:pic>
      <p:pic>
        <p:nvPicPr>
          <p:cNvPr id="10" name="Picture 9" descr="A close up of a map&#10;&#10;Description automatically generated">
            <a:extLst>
              <a:ext uri="{FF2B5EF4-FFF2-40B4-BE49-F238E27FC236}">
                <a16:creationId xmlns:a16="http://schemas.microsoft.com/office/drawing/2014/main" id="{75AB0055-392A-4238-B4BE-D8C3F74458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 y="815786"/>
            <a:ext cx="12191998" cy="6042213"/>
          </a:xfrm>
          <a:prstGeom prst="rect">
            <a:avLst/>
          </a:prstGeom>
        </p:spPr>
      </p:pic>
      <p:pic>
        <p:nvPicPr>
          <p:cNvPr id="11" name="Picture 10" descr="A close up of a map&#10;&#10;Description automatically generated">
            <a:extLst>
              <a:ext uri="{FF2B5EF4-FFF2-40B4-BE49-F238E27FC236}">
                <a16:creationId xmlns:a16="http://schemas.microsoft.com/office/drawing/2014/main" id="{DC389A06-47CD-4F97-9970-B425464ACE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805540"/>
            <a:ext cx="12192000" cy="6052460"/>
          </a:xfrm>
          <a:prstGeom prst="rect">
            <a:avLst/>
          </a:prstGeom>
        </p:spPr>
      </p:pic>
    </p:spTree>
    <p:extLst>
      <p:ext uri="{BB962C8B-B14F-4D97-AF65-F5344CB8AC3E}">
        <p14:creationId xmlns:p14="http://schemas.microsoft.com/office/powerpoint/2010/main" val="49466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1A8A4A-E966-4BA2-96FA-0C5F2275D769}"/>
              </a:ext>
            </a:extLst>
          </p:cNvPr>
          <p:cNvGraphicFramePr>
            <a:graphicFrameLocks noGrp="1"/>
          </p:cNvGraphicFramePr>
          <p:nvPr>
            <p:ph idx="1"/>
            <p:extLst>
              <p:ext uri="{D42A27DB-BD31-4B8C-83A1-F6EECF244321}">
                <p14:modId xmlns:p14="http://schemas.microsoft.com/office/powerpoint/2010/main" val="41424909"/>
              </p:ext>
            </p:extLst>
          </p:nvPr>
        </p:nvGraphicFramePr>
        <p:xfrm>
          <a:off x="1700349" y="190078"/>
          <a:ext cx="8791302" cy="6667922"/>
        </p:xfrm>
        <a:graphic>
          <a:graphicData uri="http://schemas.openxmlformats.org/drawingml/2006/table">
            <a:tbl>
              <a:tblPr firstRow="1" firstCol="1" bandRow="1">
                <a:tableStyleId>{5C22544A-7EE6-4342-B048-85BDC9FD1C3A}</a:tableStyleId>
              </a:tblPr>
              <a:tblGrid>
                <a:gridCol w="1513909">
                  <a:extLst>
                    <a:ext uri="{9D8B030D-6E8A-4147-A177-3AD203B41FA5}">
                      <a16:colId xmlns:a16="http://schemas.microsoft.com/office/drawing/2014/main" val="69526838"/>
                    </a:ext>
                  </a:extLst>
                </a:gridCol>
                <a:gridCol w="1059585">
                  <a:extLst>
                    <a:ext uri="{9D8B030D-6E8A-4147-A177-3AD203B41FA5}">
                      <a16:colId xmlns:a16="http://schemas.microsoft.com/office/drawing/2014/main" val="3326181795"/>
                    </a:ext>
                  </a:extLst>
                </a:gridCol>
                <a:gridCol w="562679">
                  <a:extLst>
                    <a:ext uri="{9D8B030D-6E8A-4147-A177-3AD203B41FA5}">
                      <a16:colId xmlns:a16="http://schemas.microsoft.com/office/drawing/2014/main" val="335928346"/>
                    </a:ext>
                  </a:extLst>
                </a:gridCol>
                <a:gridCol w="515020">
                  <a:extLst>
                    <a:ext uri="{9D8B030D-6E8A-4147-A177-3AD203B41FA5}">
                      <a16:colId xmlns:a16="http://schemas.microsoft.com/office/drawing/2014/main" val="3779712300"/>
                    </a:ext>
                  </a:extLst>
                </a:gridCol>
                <a:gridCol w="685677">
                  <a:extLst>
                    <a:ext uri="{9D8B030D-6E8A-4147-A177-3AD203B41FA5}">
                      <a16:colId xmlns:a16="http://schemas.microsoft.com/office/drawing/2014/main" val="874569974"/>
                    </a:ext>
                  </a:extLst>
                </a:gridCol>
                <a:gridCol w="1097280">
                  <a:extLst>
                    <a:ext uri="{9D8B030D-6E8A-4147-A177-3AD203B41FA5}">
                      <a16:colId xmlns:a16="http://schemas.microsoft.com/office/drawing/2014/main" val="3847548043"/>
                    </a:ext>
                  </a:extLst>
                </a:gridCol>
                <a:gridCol w="927462">
                  <a:extLst>
                    <a:ext uri="{9D8B030D-6E8A-4147-A177-3AD203B41FA5}">
                      <a16:colId xmlns:a16="http://schemas.microsoft.com/office/drawing/2014/main" val="3111708496"/>
                    </a:ext>
                  </a:extLst>
                </a:gridCol>
                <a:gridCol w="1423145">
                  <a:extLst>
                    <a:ext uri="{9D8B030D-6E8A-4147-A177-3AD203B41FA5}">
                      <a16:colId xmlns:a16="http://schemas.microsoft.com/office/drawing/2014/main" val="2725264851"/>
                    </a:ext>
                  </a:extLst>
                </a:gridCol>
                <a:gridCol w="1006545">
                  <a:extLst>
                    <a:ext uri="{9D8B030D-6E8A-4147-A177-3AD203B41FA5}">
                      <a16:colId xmlns:a16="http://schemas.microsoft.com/office/drawing/2014/main" val="3382129891"/>
                    </a:ext>
                  </a:extLst>
                </a:gridCol>
              </a:tblGrid>
              <a:tr h="677459">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gridSpan="2">
                  <a:txBody>
                    <a:bodyPr/>
                    <a:lstStyle/>
                    <a:p>
                      <a:pPr marL="0" marR="0">
                        <a:lnSpc>
                          <a:spcPct val="107000"/>
                        </a:lnSpc>
                        <a:spcBef>
                          <a:spcPts val="0"/>
                        </a:spcBef>
                        <a:spcAft>
                          <a:spcPts val="0"/>
                        </a:spcAft>
                      </a:pPr>
                      <a:r>
                        <a:rPr lang="en-US" sz="1050" dirty="0">
                          <a:solidFill>
                            <a:schemeClr val="bg1"/>
                          </a:solidFill>
                          <a:effectLst/>
                          <a:latin typeface="+mn-lt"/>
                        </a:rPr>
                        <a:t>All Students      </a:t>
                      </a:r>
                    </a:p>
                    <a:p>
                      <a:pPr marL="0" marR="0">
                        <a:lnSpc>
                          <a:spcPct val="107000"/>
                        </a:lnSpc>
                        <a:spcBef>
                          <a:spcPts val="0"/>
                        </a:spcBef>
                        <a:spcAft>
                          <a:spcPts val="0"/>
                        </a:spcAft>
                      </a:pPr>
                      <a:r>
                        <a:rPr lang="en-US" sz="1050" dirty="0">
                          <a:solidFill>
                            <a:schemeClr val="bg1"/>
                          </a:solidFill>
                          <a:effectLst/>
                          <a:latin typeface="+mn-lt"/>
                        </a:rPr>
                        <a:t>(n = 16,422)                    </a:t>
                      </a:r>
                    </a:p>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 </a:t>
                      </a:r>
                    </a:p>
                    <a:p>
                      <a:pPr marL="0" marR="0" algn="ctr">
                        <a:lnSpc>
                          <a:spcPct val="107000"/>
                        </a:lnSpc>
                        <a:spcBef>
                          <a:spcPts val="0"/>
                        </a:spcBef>
                        <a:spcAft>
                          <a:spcPts val="0"/>
                        </a:spcAft>
                      </a:pPr>
                      <a:r>
                        <a:rPr lang="en-US" sz="1050" dirty="0">
                          <a:solidFill>
                            <a:schemeClr val="bg1"/>
                          </a:solidFill>
                          <a:effectLst/>
                          <a:latin typeface="+mn-lt"/>
                        </a:rPr>
                        <a:t>English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a:t>
                      </a:r>
                    </a:p>
                    <a:p>
                      <a:pPr marL="0" marR="0" algn="ctr">
                        <a:lnSpc>
                          <a:spcPct val="107000"/>
                        </a:lnSpc>
                        <a:spcBef>
                          <a:spcPts val="0"/>
                        </a:spcBef>
                        <a:spcAft>
                          <a:spcPts val="0"/>
                        </a:spcAft>
                      </a:pPr>
                      <a:r>
                        <a:rPr lang="en-US" sz="1050" dirty="0">
                          <a:solidFill>
                            <a:schemeClr val="bg1"/>
                          </a:solidFill>
                          <a:effectLst/>
                          <a:latin typeface="+mn-lt"/>
                        </a:rPr>
                        <a:t>Math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extLst>
                  <a:ext uri="{0D108BD9-81ED-4DB2-BD59-A6C34878D82A}">
                    <a16:rowId xmlns:a16="http://schemas.microsoft.com/office/drawing/2014/main" val="3422006613"/>
                  </a:ext>
                </a:extLst>
              </a:tr>
              <a:tr h="217732">
                <a:tc>
                  <a:txBody>
                    <a:bodyPr/>
                    <a:lstStyle/>
                    <a:p>
                      <a:pPr marL="0" marR="0">
                        <a:lnSpc>
                          <a:spcPct val="107000"/>
                        </a:lnSpc>
                        <a:spcBef>
                          <a:spcPts val="0"/>
                        </a:spcBef>
                        <a:spcAft>
                          <a:spcPts val="0"/>
                        </a:spcAft>
                      </a:pPr>
                      <a:r>
                        <a:rPr lang="en-US" sz="1050" b="1">
                          <a:solidFill>
                            <a:schemeClr val="bg1"/>
                          </a:solidFill>
                          <a:effectLst/>
                          <a:latin typeface="+mn-lt"/>
                        </a:rPr>
                        <a:t>Characteristics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M</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SD</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Range</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21888379"/>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Age</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13.29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9.8 – 19.6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84087188"/>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Gender</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23516933"/>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Male</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8383 (51.05)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3,178 (44.48)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5,270 (56.13)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2,152 (50.41)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6,201 (51.25)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0467567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Female</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8039 (48.95)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3,996 (55.52)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4,041 (43.87)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2117 (49.59)</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5,899 (48.75)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90163647"/>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Race/Ethnicity </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23028662"/>
                  </a:ext>
                </a:extLst>
              </a:tr>
              <a:tr h="301535">
                <a:tc>
                  <a:txBody>
                    <a:bodyPr/>
                    <a:lstStyle/>
                    <a:p>
                      <a:pPr marL="0" marR="0">
                        <a:lnSpc>
                          <a:spcPct val="107000"/>
                        </a:lnSpc>
                        <a:spcBef>
                          <a:spcPts val="0"/>
                        </a:spcBef>
                        <a:spcAft>
                          <a:spcPts val="0"/>
                        </a:spcAft>
                      </a:pPr>
                      <a:r>
                        <a:rPr lang="en-US" sz="1050" b="1">
                          <a:solidFill>
                            <a:schemeClr val="bg1"/>
                          </a:solidFill>
                          <a:effectLst/>
                          <a:latin typeface="+mn-lt"/>
                        </a:rPr>
                        <a:t>African Americans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1488 (9.10)</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518 (34.81)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970 (65.19)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235 (15.82)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1,250 (84.18)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89573684"/>
                  </a:ext>
                </a:extLst>
              </a:tr>
              <a:tr h="343193">
                <a:tc>
                  <a:txBody>
                    <a:bodyPr/>
                    <a:lstStyle/>
                    <a:p>
                      <a:pPr marL="0" marR="0">
                        <a:lnSpc>
                          <a:spcPct val="107000"/>
                        </a:lnSpc>
                        <a:spcBef>
                          <a:spcPts val="0"/>
                        </a:spcBef>
                        <a:spcAft>
                          <a:spcPts val="0"/>
                        </a:spcAft>
                      </a:pPr>
                      <a:r>
                        <a:rPr lang="en-US" sz="1050" b="1">
                          <a:solidFill>
                            <a:schemeClr val="bg1"/>
                          </a:solidFill>
                          <a:effectLst/>
                          <a:latin typeface="+mn-lt"/>
                        </a:rPr>
                        <a:t>Hispanics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12,972 (79.32)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5,647 (43.53)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7,325 (56.47)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3,337 (25.69)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9,650 (74.31)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3979802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Other Minorities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1,067 (6.52)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510 (47.80)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557 (52.20)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371 (34.74)</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697 (65.26)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4388896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Whites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828 (5.06)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469 (56.64)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359 (43.36)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326 (39.32)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503 (60.68)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43857215"/>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Low SES status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02246030"/>
                  </a:ext>
                </a:extLst>
              </a:tr>
              <a:tr h="434374">
                <a:tc>
                  <a:txBody>
                    <a:bodyPr/>
                    <a:lstStyle/>
                    <a:p>
                      <a:pPr marL="0" marR="0">
                        <a:lnSpc>
                          <a:spcPct val="107000"/>
                        </a:lnSpc>
                        <a:spcBef>
                          <a:spcPts val="0"/>
                        </a:spcBef>
                        <a:spcAft>
                          <a:spcPts val="0"/>
                        </a:spcAft>
                      </a:pPr>
                      <a:r>
                        <a:rPr lang="en-US" sz="1050" b="1">
                          <a:solidFill>
                            <a:schemeClr val="bg1"/>
                          </a:solidFill>
                          <a:effectLst/>
                          <a:latin typeface="+mn-lt"/>
                        </a:rPr>
                        <a:t>Yes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13,952 (85.31)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5,803 (41.59)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8,149 (58.41)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3,447 (24.69)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10,515 (75.31)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61931940"/>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No</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2403 (14.68)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1,341 (55.81)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1,062 (44.19)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822 (34.15)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1,585 (65.85)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20489161"/>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Grade level</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60452546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4</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2,823 (17.26)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1,084 (38.40)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1739 (61.60)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859 (30.36)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1,970 (69.64)</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73405177"/>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5</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3,050 (18.65)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1,243 (40.75)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1,807 (59.25)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649 (21.25)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2,405 (78.75)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18722364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6</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2,957 (18.08)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1,274 (43.08)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1,683 (56.92)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847 (28.62)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2,112 (71.38)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25164717"/>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7</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2,761 (16.88)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1,250 (45.27)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1,511 (54.73)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760 (27.50)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2,004 (72.50)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86001603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8</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2,498 (15.27)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1,106 (44.28)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1,392 (55.72)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682 (27.32)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1,814 (72.68)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88912480"/>
                  </a:ext>
                </a:extLst>
              </a:tr>
              <a:tr h="251350">
                <a:tc>
                  <a:txBody>
                    <a:bodyPr/>
                    <a:lstStyle/>
                    <a:p>
                      <a:pPr marL="0" marR="0">
                        <a:lnSpc>
                          <a:spcPct val="107000"/>
                        </a:lnSpc>
                        <a:spcBef>
                          <a:spcPts val="0"/>
                        </a:spcBef>
                        <a:spcAft>
                          <a:spcPts val="0"/>
                        </a:spcAft>
                      </a:pPr>
                      <a:r>
                        <a:rPr lang="en-US" sz="1050" b="1">
                          <a:solidFill>
                            <a:schemeClr val="bg1"/>
                          </a:solidFill>
                          <a:effectLst/>
                          <a:latin typeface="+mn-lt"/>
                        </a:rPr>
                        <a:t>11</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2,266 (13.86)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1,187 (52.38)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1,079 (47.62)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472 (20.82)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1,795 (79.18)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59087617"/>
                  </a:ext>
                </a:extLst>
              </a:tr>
              <a:tr h="259838">
                <a:tc>
                  <a:txBody>
                    <a:bodyPr/>
                    <a:lstStyle/>
                    <a:p>
                      <a:pPr marL="0" marR="0" algn="ctr">
                        <a:lnSpc>
                          <a:spcPct val="107000"/>
                        </a:lnSpc>
                        <a:spcBef>
                          <a:spcPts val="0"/>
                        </a:spcBef>
                        <a:spcAft>
                          <a:spcPts val="0"/>
                        </a:spcAft>
                      </a:pPr>
                      <a:r>
                        <a:rPr lang="en-US" sz="1050" b="1" dirty="0">
                          <a:solidFill>
                            <a:schemeClr val="bg1"/>
                          </a:solidFill>
                          <a:effectLst/>
                          <a:latin typeface="+mn-lt"/>
                        </a:rPr>
                        <a:t>All Students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16,422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7,144 (43.68)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9,211 (56.31)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4,269 (26.08)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12,100 (73.92)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541219163"/>
                  </a:ext>
                </a:extLst>
              </a:tr>
            </a:tbl>
          </a:graphicData>
        </a:graphic>
      </p:graphicFrame>
      <p:graphicFrame>
        <p:nvGraphicFramePr>
          <p:cNvPr id="10" name="Table 9">
            <a:extLst>
              <a:ext uri="{FF2B5EF4-FFF2-40B4-BE49-F238E27FC236}">
                <a16:creationId xmlns:a16="http://schemas.microsoft.com/office/drawing/2014/main" id="{A5C2ACF0-2B4A-40A2-AAF5-8AB5DED8C5B7}"/>
              </a:ext>
            </a:extLst>
          </p:cNvPr>
          <p:cNvGraphicFramePr>
            <a:graphicFrameLocks noGrp="1"/>
          </p:cNvGraphicFramePr>
          <p:nvPr>
            <p:extLst>
              <p:ext uri="{D42A27DB-BD31-4B8C-83A1-F6EECF244321}">
                <p14:modId xmlns:p14="http://schemas.microsoft.com/office/powerpoint/2010/main" val="1193977990"/>
              </p:ext>
            </p:extLst>
          </p:nvPr>
        </p:nvGraphicFramePr>
        <p:xfrm>
          <a:off x="1700349" y="0"/>
          <a:ext cx="8791302" cy="170688"/>
        </p:xfrm>
        <a:graphic>
          <a:graphicData uri="http://schemas.openxmlformats.org/drawingml/2006/table">
            <a:tbl>
              <a:tblPr firstRow="1" firstCol="1" bandRow="1">
                <a:tableStyleId>{5C22544A-7EE6-4342-B048-85BDC9FD1C3A}</a:tableStyleId>
              </a:tblPr>
              <a:tblGrid>
                <a:gridCol w="8791302">
                  <a:extLst>
                    <a:ext uri="{9D8B030D-6E8A-4147-A177-3AD203B41FA5}">
                      <a16:colId xmlns:a16="http://schemas.microsoft.com/office/drawing/2014/main" val="425651399"/>
                    </a:ext>
                  </a:extLst>
                </a:gridCol>
              </a:tblGrid>
              <a:tr h="0">
                <a:tc>
                  <a:txBody>
                    <a:bodyPr/>
                    <a:lstStyle/>
                    <a:p>
                      <a:pPr marL="0" marR="0">
                        <a:lnSpc>
                          <a:spcPct val="107000"/>
                        </a:lnSpc>
                        <a:spcBef>
                          <a:spcPts val="0"/>
                        </a:spcBef>
                        <a:spcAft>
                          <a:spcPts val="0"/>
                        </a:spcAft>
                      </a:pPr>
                      <a:r>
                        <a:rPr lang="en-US" sz="1100" dirty="0">
                          <a:solidFill>
                            <a:schemeClr val="bg1"/>
                          </a:solidFill>
                          <a:effectLst/>
                        </a:rPr>
                        <a:t>Table 1: Descriptive Statistics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5518830"/>
                  </a:ext>
                </a:extLst>
              </a:tr>
            </a:tbl>
          </a:graphicData>
        </a:graphic>
      </p:graphicFrame>
    </p:spTree>
    <p:extLst>
      <p:ext uri="{BB962C8B-B14F-4D97-AF65-F5344CB8AC3E}">
        <p14:creationId xmlns:p14="http://schemas.microsoft.com/office/powerpoint/2010/main" val="2892107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1A8A4A-E966-4BA2-96FA-0C5F2275D769}"/>
              </a:ext>
            </a:extLst>
          </p:cNvPr>
          <p:cNvGraphicFramePr>
            <a:graphicFrameLocks noGrp="1"/>
          </p:cNvGraphicFramePr>
          <p:nvPr>
            <p:ph idx="1"/>
            <p:extLst>
              <p:ext uri="{D42A27DB-BD31-4B8C-83A1-F6EECF244321}">
                <p14:modId xmlns:p14="http://schemas.microsoft.com/office/powerpoint/2010/main" val="3795179676"/>
              </p:ext>
            </p:extLst>
          </p:nvPr>
        </p:nvGraphicFramePr>
        <p:xfrm>
          <a:off x="1700349" y="190078"/>
          <a:ext cx="8791302" cy="6667922"/>
        </p:xfrm>
        <a:graphic>
          <a:graphicData uri="http://schemas.openxmlformats.org/drawingml/2006/table">
            <a:tbl>
              <a:tblPr firstRow="1" firstCol="1" bandRow="1">
                <a:tableStyleId>{5C22544A-7EE6-4342-B048-85BDC9FD1C3A}</a:tableStyleId>
              </a:tblPr>
              <a:tblGrid>
                <a:gridCol w="1513909">
                  <a:extLst>
                    <a:ext uri="{9D8B030D-6E8A-4147-A177-3AD203B41FA5}">
                      <a16:colId xmlns:a16="http://schemas.microsoft.com/office/drawing/2014/main" val="69526838"/>
                    </a:ext>
                  </a:extLst>
                </a:gridCol>
                <a:gridCol w="1059585">
                  <a:extLst>
                    <a:ext uri="{9D8B030D-6E8A-4147-A177-3AD203B41FA5}">
                      <a16:colId xmlns:a16="http://schemas.microsoft.com/office/drawing/2014/main" val="3326181795"/>
                    </a:ext>
                  </a:extLst>
                </a:gridCol>
                <a:gridCol w="562679">
                  <a:extLst>
                    <a:ext uri="{9D8B030D-6E8A-4147-A177-3AD203B41FA5}">
                      <a16:colId xmlns:a16="http://schemas.microsoft.com/office/drawing/2014/main" val="335928346"/>
                    </a:ext>
                  </a:extLst>
                </a:gridCol>
                <a:gridCol w="515020">
                  <a:extLst>
                    <a:ext uri="{9D8B030D-6E8A-4147-A177-3AD203B41FA5}">
                      <a16:colId xmlns:a16="http://schemas.microsoft.com/office/drawing/2014/main" val="3779712300"/>
                    </a:ext>
                  </a:extLst>
                </a:gridCol>
                <a:gridCol w="685677">
                  <a:extLst>
                    <a:ext uri="{9D8B030D-6E8A-4147-A177-3AD203B41FA5}">
                      <a16:colId xmlns:a16="http://schemas.microsoft.com/office/drawing/2014/main" val="874569974"/>
                    </a:ext>
                  </a:extLst>
                </a:gridCol>
                <a:gridCol w="1097280">
                  <a:extLst>
                    <a:ext uri="{9D8B030D-6E8A-4147-A177-3AD203B41FA5}">
                      <a16:colId xmlns:a16="http://schemas.microsoft.com/office/drawing/2014/main" val="3847548043"/>
                    </a:ext>
                  </a:extLst>
                </a:gridCol>
                <a:gridCol w="927462">
                  <a:extLst>
                    <a:ext uri="{9D8B030D-6E8A-4147-A177-3AD203B41FA5}">
                      <a16:colId xmlns:a16="http://schemas.microsoft.com/office/drawing/2014/main" val="3111708496"/>
                    </a:ext>
                  </a:extLst>
                </a:gridCol>
                <a:gridCol w="1423145">
                  <a:extLst>
                    <a:ext uri="{9D8B030D-6E8A-4147-A177-3AD203B41FA5}">
                      <a16:colId xmlns:a16="http://schemas.microsoft.com/office/drawing/2014/main" val="2725264851"/>
                    </a:ext>
                  </a:extLst>
                </a:gridCol>
                <a:gridCol w="1006545">
                  <a:extLst>
                    <a:ext uri="{9D8B030D-6E8A-4147-A177-3AD203B41FA5}">
                      <a16:colId xmlns:a16="http://schemas.microsoft.com/office/drawing/2014/main" val="3382129891"/>
                    </a:ext>
                  </a:extLst>
                </a:gridCol>
              </a:tblGrid>
              <a:tr h="677459">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gridSpan="2">
                  <a:txBody>
                    <a:bodyPr/>
                    <a:lstStyle/>
                    <a:p>
                      <a:pPr marL="0" marR="0">
                        <a:lnSpc>
                          <a:spcPct val="107000"/>
                        </a:lnSpc>
                        <a:spcBef>
                          <a:spcPts val="0"/>
                        </a:spcBef>
                        <a:spcAft>
                          <a:spcPts val="0"/>
                        </a:spcAft>
                      </a:pPr>
                      <a:r>
                        <a:rPr lang="en-US" sz="1050" dirty="0">
                          <a:solidFill>
                            <a:schemeClr val="bg1"/>
                          </a:solidFill>
                          <a:effectLst/>
                          <a:latin typeface="+mn-lt"/>
                        </a:rPr>
                        <a:t>All Students      </a:t>
                      </a:r>
                    </a:p>
                    <a:p>
                      <a:pPr marL="0" marR="0">
                        <a:lnSpc>
                          <a:spcPct val="107000"/>
                        </a:lnSpc>
                        <a:spcBef>
                          <a:spcPts val="0"/>
                        </a:spcBef>
                        <a:spcAft>
                          <a:spcPts val="0"/>
                        </a:spcAft>
                      </a:pPr>
                      <a:r>
                        <a:rPr lang="en-US" sz="1050" dirty="0">
                          <a:solidFill>
                            <a:schemeClr val="bg1"/>
                          </a:solidFill>
                          <a:effectLst/>
                          <a:latin typeface="+mn-lt"/>
                        </a:rPr>
                        <a:t>(n = 16,422)                    </a:t>
                      </a:r>
                    </a:p>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 </a:t>
                      </a:r>
                    </a:p>
                    <a:p>
                      <a:pPr marL="0" marR="0" algn="ctr">
                        <a:lnSpc>
                          <a:spcPct val="107000"/>
                        </a:lnSpc>
                        <a:spcBef>
                          <a:spcPts val="0"/>
                        </a:spcBef>
                        <a:spcAft>
                          <a:spcPts val="0"/>
                        </a:spcAft>
                      </a:pPr>
                      <a:r>
                        <a:rPr lang="en-US" sz="1050" dirty="0">
                          <a:solidFill>
                            <a:schemeClr val="bg1"/>
                          </a:solidFill>
                          <a:effectLst/>
                          <a:latin typeface="+mn-lt"/>
                        </a:rPr>
                        <a:t>English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a:t>
                      </a:r>
                    </a:p>
                    <a:p>
                      <a:pPr marL="0" marR="0" algn="ctr">
                        <a:lnSpc>
                          <a:spcPct val="107000"/>
                        </a:lnSpc>
                        <a:spcBef>
                          <a:spcPts val="0"/>
                        </a:spcBef>
                        <a:spcAft>
                          <a:spcPts val="0"/>
                        </a:spcAft>
                      </a:pPr>
                      <a:r>
                        <a:rPr lang="en-US" sz="1050" dirty="0">
                          <a:solidFill>
                            <a:schemeClr val="bg1"/>
                          </a:solidFill>
                          <a:effectLst/>
                          <a:latin typeface="+mn-lt"/>
                        </a:rPr>
                        <a:t>Math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extLst>
                  <a:ext uri="{0D108BD9-81ED-4DB2-BD59-A6C34878D82A}">
                    <a16:rowId xmlns:a16="http://schemas.microsoft.com/office/drawing/2014/main" val="3422006613"/>
                  </a:ext>
                </a:extLst>
              </a:tr>
              <a:tr h="217732">
                <a:tc>
                  <a:txBody>
                    <a:bodyPr/>
                    <a:lstStyle/>
                    <a:p>
                      <a:pPr marL="0" marR="0">
                        <a:lnSpc>
                          <a:spcPct val="107000"/>
                        </a:lnSpc>
                        <a:spcBef>
                          <a:spcPts val="0"/>
                        </a:spcBef>
                        <a:spcAft>
                          <a:spcPts val="0"/>
                        </a:spcAft>
                      </a:pPr>
                      <a:r>
                        <a:rPr lang="en-US" sz="1050" b="1">
                          <a:solidFill>
                            <a:schemeClr val="bg1"/>
                          </a:solidFill>
                          <a:effectLst/>
                          <a:latin typeface="+mn-lt"/>
                        </a:rPr>
                        <a:t>Characteristics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M</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SD</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Range</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21888379"/>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Age</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13.29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rgbClr val="0070C0"/>
                          </a:solidFill>
                          <a:effectLst/>
                          <a:latin typeface="+mn-lt"/>
                        </a:rPr>
                        <a:t>9.8 – 19.6</a:t>
                      </a:r>
                      <a:endParaRPr lang="en-US" sz="1050" dirty="0">
                        <a:solidFill>
                          <a:srgbClr val="0070C0"/>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84087188"/>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Gender</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23516933"/>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Male</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8383 (51.05)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3,178 (44.48)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5,270 (56.13)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2,152 (50.41)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6,201 (51.25)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0467567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Female</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8039 (48.95)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3,996 (55.52)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4,041 (43.87)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2117 (49.59)</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5,899 (48.75)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90163647"/>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Race/Ethnicity </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23028662"/>
                  </a:ext>
                </a:extLst>
              </a:tr>
              <a:tr h="301535">
                <a:tc>
                  <a:txBody>
                    <a:bodyPr/>
                    <a:lstStyle/>
                    <a:p>
                      <a:pPr marL="0" marR="0">
                        <a:lnSpc>
                          <a:spcPct val="107000"/>
                        </a:lnSpc>
                        <a:spcBef>
                          <a:spcPts val="0"/>
                        </a:spcBef>
                        <a:spcAft>
                          <a:spcPts val="0"/>
                        </a:spcAft>
                      </a:pPr>
                      <a:r>
                        <a:rPr lang="en-US" sz="1050" b="1">
                          <a:solidFill>
                            <a:schemeClr val="bg1"/>
                          </a:solidFill>
                          <a:effectLst/>
                          <a:latin typeface="+mn-lt"/>
                        </a:rPr>
                        <a:t>African Americans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1488 (9.10)</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518 (34.81)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970 (65.19)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235 (15.82)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1,250 (84.18)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89573684"/>
                  </a:ext>
                </a:extLst>
              </a:tr>
              <a:tr h="343193">
                <a:tc>
                  <a:txBody>
                    <a:bodyPr/>
                    <a:lstStyle/>
                    <a:p>
                      <a:pPr marL="0" marR="0">
                        <a:lnSpc>
                          <a:spcPct val="107000"/>
                        </a:lnSpc>
                        <a:spcBef>
                          <a:spcPts val="0"/>
                        </a:spcBef>
                        <a:spcAft>
                          <a:spcPts val="0"/>
                        </a:spcAft>
                      </a:pPr>
                      <a:r>
                        <a:rPr lang="en-US" sz="1050" b="1">
                          <a:solidFill>
                            <a:schemeClr val="bg1"/>
                          </a:solidFill>
                          <a:effectLst/>
                          <a:latin typeface="+mn-lt"/>
                        </a:rPr>
                        <a:t>Hispanics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12,972 (79.32)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5,647 (43.53)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7,325 (56.47)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3,337 (25.69)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9,650 (74.31)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3979802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Other Minorities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1,067 (6.52)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510 (47.80)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557 (52.20)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371 (34.74)</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697 (65.26)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4388896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Whites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828 (5.06)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469 (56.64)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359 (43.36)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326 (39.32)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503 (60.68)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43857215"/>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Low SES status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02246030"/>
                  </a:ext>
                </a:extLst>
              </a:tr>
              <a:tr h="434374">
                <a:tc>
                  <a:txBody>
                    <a:bodyPr/>
                    <a:lstStyle/>
                    <a:p>
                      <a:pPr marL="0" marR="0">
                        <a:lnSpc>
                          <a:spcPct val="107000"/>
                        </a:lnSpc>
                        <a:spcBef>
                          <a:spcPts val="0"/>
                        </a:spcBef>
                        <a:spcAft>
                          <a:spcPts val="0"/>
                        </a:spcAft>
                      </a:pPr>
                      <a:r>
                        <a:rPr lang="en-US" sz="1050" b="1">
                          <a:solidFill>
                            <a:schemeClr val="bg1"/>
                          </a:solidFill>
                          <a:effectLst/>
                          <a:latin typeface="+mn-lt"/>
                        </a:rPr>
                        <a:t>Yes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13,952 (85.31)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5,803 (41.59)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8,149 (58.41)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3,447 (24.69)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10,515 (75.31)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61931940"/>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No</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2403 (14.68)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1,341 (55.81)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1,062 (44.19)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822 (34.15)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1,585 (65.85)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20489161"/>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Grade level</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60452546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4</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2,823 (17.26)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1,084 (38.40)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1739 (61.60)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859 (30.36)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1,970 (69.64)</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73405177"/>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5</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3,050 (18.65)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1,243 (40.75)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1,807 (59.25)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649 (21.25)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2,405 (78.75)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18722364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6</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2,957 (18.08)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1,274 (43.08)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1,683 (56.92)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847 (28.62)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2,112 (71.38)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25164717"/>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7</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2,761 (16.88)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1,250 (45.27)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1,511 (54.73)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760 (27.50)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2,004 (72.50)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86001603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8</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2,498 (15.27)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1,106 (44.28)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1,392 (55.72)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682 (27.32)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1,814 (72.68)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88912480"/>
                  </a:ext>
                </a:extLst>
              </a:tr>
              <a:tr h="251350">
                <a:tc>
                  <a:txBody>
                    <a:bodyPr/>
                    <a:lstStyle/>
                    <a:p>
                      <a:pPr marL="0" marR="0">
                        <a:lnSpc>
                          <a:spcPct val="107000"/>
                        </a:lnSpc>
                        <a:spcBef>
                          <a:spcPts val="0"/>
                        </a:spcBef>
                        <a:spcAft>
                          <a:spcPts val="0"/>
                        </a:spcAft>
                      </a:pPr>
                      <a:r>
                        <a:rPr lang="en-US" sz="1050" b="1">
                          <a:solidFill>
                            <a:schemeClr val="bg1"/>
                          </a:solidFill>
                          <a:effectLst/>
                          <a:latin typeface="+mn-lt"/>
                        </a:rPr>
                        <a:t>11</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2,266 (13.86)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1,187 (52.38)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1,079 (47.62)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472 (20.82)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1,795 (79.18)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59087617"/>
                  </a:ext>
                </a:extLst>
              </a:tr>
              <a:tr h="259838">
                <a:tc>
                  <a:txBody>
                    <a:bodyPr/>
                    <a:lstStyle/>
                    <a:p>
                      <a:pPr marL="0" marR="0" algn="ctr">
                        <a:lnSpc>
                          <a:spcPct val="107000"/>
                        </a:lnSpc>
                        <a:spcBef>
                          <a:spcPts val="0"/>
                        </a:spcBef>
                        <a:spcAft>
                          <a:spcPts val="0"/>
                        </a:spcAft>
                      </a:pPr>
                      <a:r>
                        <a:rPr lang="en-US" sz="1050" b="1" dirty="0">
                          <a:solidFill>
                            <a:schemeClr val="bg1"/>
                          </a:solidFill>
                          <a:effectLst/>
                          <a:latin typeface="+mn-lt"/>
                        </a:rPr>
                        <a:t>All Students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16,422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7,144 (43.68)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9,211 (56.31)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4,269 (26.08)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12,100 (73.92)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541219163"/>
                  </a:ext>
                </a:extLst>
              </a:tr>
            </a:tbl>
          </a:graphicData>
        </a:graphic>
      </p:graphicFrame>
      <p:graphicFrame>
        <p:nvGraphicFramePr>
          <p:cNvPr id="10" name="Table 9">
            <a:extLst>
              <a:ext uri="{FF2B5EF4-FFF2-40B4-BE49-F238E27FC236}">
                <a16:creationId xmlns:a16="http://schemas.microsoft.com/office/drawing/2014/main" id="{A5C2ACF0-2B4A-40A2-AAF5-8AB5DED8C5B7}"/>
              </a:ext>
            </a:extLst>
          </p:cNvPr>
          <p:cNvGraphicFramePr>
            <a:graphicFrameLocks noGrp="1"/>
          </p:cNvGraphicFramePr>
          <p:nvPr/>
        </p:nvGraphicFramePr>
        <p:xfrm>
          <a:off x="1700349" y="0"/>
          <a:ext cx="8791302" cy="170688"/>
        </p:xfrm>
        <a:graphic>
          <a:graphicData uri="http://schemas.openxmlformats.org/drawingml/2006/table">
            <a:tbl>
              <a:tblPr firstRow="1" firstCol="1" bandRow="1">
                <a:tableStyleId>{5C22544A-7EE6-4342-B048-85BDC9FD1C3A}</a:tableStyleId>
              </a:tblPr>
              <a:tblGrid>
                <a:gridCol w="8791302">
                  <a:extLst>
                    <a:ext uri="{9D8B030D-6E8A-4147-A177-3AD203B41FA5}">
                      <a16:colId xmlns:a16="http://schemas.microsoft.com/office/drawing/2014/main" val="425651399"/>
                    </a:ext>
                  </a:extLst>
                </a:gridCol>
              </a:tblGrid>
              <a:tr h="0">
                <a:tc>
                  <a:txBody>
                    <a:bodyPr/>
                    <a:lstStyle/>
                    <a:p>
                      <a:pPr marL="0" marR="0">
                        <a:lnSpc>
                          <a:spcPct val="107000"/>
                        </a:lnSpc>
                        <a:spcBef>
                          <a:spcPts val="0"/>
                        </a:spcBef>
                        <a:spcAft>
                          <a:spcPts val="0"/>
                        </a:spcAft>
                      </a:pPr>
                      <a:r>
                        <a:rPr lang="en-US" sz="1100" dirty="0">
                          <a:solidFill>
                            <a:schemeClr val="bg1"/>
                          </a:solidFill>
                          <a:effectLst/>
                        </a:rPr>
                        <a:t>Table 1: Descriptive Statistics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5518830"/>
                  </a:ext>
                </a:extLst>
              </a:tr>
            </a:tbl>
          </a:graphicData>
        </a:graphic>
      </p:graphicFrame>
      <p:sp>
        <p:nvSpPr>
          <p:cNvPr id="5" name="Rectangle 4">
            <a:extLst>
              <a:ext uri="{FF2B5EF4-FFF2-40B4-BE49-F238E27FC236}">
                <a16:creationId xmlns:a16="http://schemas.microsoft.com/office/drawing/2014/main" id="{F0E8DF1F-9CB6-4DCF-91BE-5FC7039B82CC}"/>
              </a:ext>
            </a:extLst>
          </p:cNvPr>
          <p:cNvSpPr/>
          <p:nvPr/>
        </p:nvSpPr>
        <p:spPr>
          <a:xfrm>
            <a:off x="1700349" y="1362075"/>
            <a:ext cx="8791302" cy="23812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37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1A8A4A-E966-4BA2-96FA-0C5F2275D769}"/>
              </a:ext>
            </a:extLst>
          </p:cNvPr>
          <p:cNvGraphicFramePr>
            <a:graphicFrameLocks noGrp="1"/>
          </p:cNvGraphicFramePr>
          <p:nvPr>
            <p:ph idx="1"/>
            <p:extLst>
              <p:ext uri="{D42A27DB-BD31-4B8C-83A1-F6EECF244321}">
                <p14:modId xmlns:p14="http://schemas.microsoft.com/office/powerpoint/2010/main" val="433538967"/>
              </p:ext>
            </p:extLst>
          </p:nvPr>
        </p:nvGraphicFramePr>
        <p:xfrm>
          <a:off x="1700349" y="190078"/>
          <a:ext cx="8791302" cy="6667922"/>
        </p:xfrm>
        <a:graphic>
          <a:graphicData uri="http://schemas.openxmlformats.org/drawingml/2006/table">
            <a:tbl>
              <a:tblPr firstRow="1" firstCol="1" bandRow="1">
                <a:tableStyleId>{5C22544A-7EE6-4342-B048-85BDC9FD1C3A}</a:tableStyleId>
              </a:tblPr>
              <a:tblGrid>
                <a:gridCol w="1513909">
                  <a:extLst>
                    <a:ext uri="{9D8B030D-6E8A-4147-A177-3AD203B41FA5}">
                      <a16:colId xmlns:a16="http://schemas.microsoft.com/office/drawing/2014/main" val="69526838"/>
                    </a:ext>
                  </a:extLst>
                </a:gridCol>
                <a:gridCol w="1059585">
                  <a:extLst>
                    <a:ext uri="{9D8B030D-6E8A-4147-A177-3AD203B41FA5}">
                      <a16:colId xmlns:a16="http://schemas.microsoft.com/office/drawing/2014/main" val="3326181795"/>
                    </a:ext>
                  </a:extLst>
                </a:gridCol>
                <a:gridCol w="562679">
                  <a:extLst>
                    <a:ext uri="{9D8B030D-6E8A-4147-A177-3AD203B41FA5}">
                      <a16:colId xmlns:a16="http://schemas.microsoft.com/office/drawing/2014/main" val="335928346"/>
                    </a:ext>
                  </a:extLst>
                </a:gridCol>
                <a:gridCol w="515020">
                  <a:extLst>
                    <a:ext uri="{9D8B030D-6E8A-4147-A177-3AD203B41FA5}">
                      <a16:colId xmlns:a16="http://schemas.microsoft.com/office/drawing/2014/main" val="3779712300"/>
                    </a:ext>
                  </a:extLst>
                </a:gridCol>
                <a:gridCol w="685677">
                  <a:extLst>
                    <a:ext uri="{9D8B030D-6E8A-4147-A177-3AD203B41FA5}">
                      <a16:colId xmlns:a16="http://schemas.microsoft.com/office/drawing/2014/main" val="874569974"/>
                    </a:ext>
                  </a:extLst>
                </a:gridCol>
                <a:gridCol w="1097280">
                  <a:extLst>
                    <a:ext uri="{9D8B030D-6E8A-4147-A177-3AD203B41FA5}">
                      <a16:colId xmlns:a16="http://schemas.microsoft.com/office/drawing/2014/main" val="3847548043"/>
                    </a:ext>
                  </a:extLst>
                </a:gridCol>
                <a:gridCol w="927462">
                  <a:extLst>
                    <a:ext uri="{9D8B030D-6E8A-4147-A177-3AD203B41FA5}">
                      <a16:colId xmlns:a16="http://schemas.microsoft.com/office/drawing/2014/main" val="3111708496"/>
                    </a:ext>
                  </a:extLst>
                </a:gridCol>
                <a:gridCol w="1423145">
                  <a:extLst>
                    <a:ext uri="{9D8B030D-6E8A-4147-A177-3AD203B41FA5}">
                      <a16:colId xmlns:a16="http://schemas.microsoft.com/office/drawing/2014/main" val="2725264851"/>
                    </a:ext>
                  </a:extLst>
                </a:gridCol>
                <a:gridCol w="1006545">
                  <a:extLst>
                    <a:ext uri="{9D8B030D-6E8A-4147-A177-3AD203B41FA5}">
                      <a16:colId xmlns:a16="http://schemas.microsoft.com/office/drawing/2014/main" val="3382129891"/>
                    </a:ext>
                  </a:extLst>
                </a:gridCol>
              </a:tblGrid>
              <a:tr h="677459">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gridSpan="2">
                  <a:txBody>
                    <a:bodyPr/>
                    <a:lstStyle/>
                    <a:p>
                      <a:pPr marL="0" marR="0">
                        <a:lnSpc>
                          <a:spcPct val="107000"/>
                        </a:lnSpc>
                        <a:spcBef>
                          <a:spcPts val="0"/>
                        </a:spcBef>
                        <a:spcAft>
                          <a:spcPts val="0"/>
                        </a:spcAft>
                      </a:pPr>
                      <a:r>
                        <a:rPr lang="en-US" sz="1050" dirty="0">
                          <a:solidFill>
                            <a:schemeClr val="bg1"/>
                          </a:solidFill>
                          <a:effectLst/>
                          <a:latin typeface="+mn-lt"/>
                        </a:rPr>
                        <a:t>All Students      </a:t>
                      </a:r>
                    </a:p>
                    <a:p>
                      <a:pPr marL="0" marR="0">
                        <a:lnSpc>
                          <a:spcPct val="107000"/>
                        </a:lnSpc>
                        <a:spcBef>
                          <a:spcPts val="0"/>
                        </a:spcBef>
                        <a:spcAft>
                          <a:spcPts val="0"/>
                        </a:spcAft>
                      </a:pPr>
                      <a:r>
                        <a:rPr lang="en-US" sz="1050" dirty="0">
                          <a:solidFill>
                            <a:schemeClr val="bg1"/>
                          </a:solidFill>
                          <a:effectLst/>
                          <a:latin typeface="+mn-lt"/>
                        </a:rPr>
                        <a:t>(n = 16,422)                    </a:t>
                      </a:r>
                    </a:p>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 </a:t>
                      </a:r>
                    </a:p>
                    <a:p>
                      <a:pPr marL="0" marR="0" algn="ctr">
                        <a:lnSpc>
                          <a:spcPct val="107000"/>
                        </a:lnSpc>
                        <a:spcBef>
                          <a:spcPts val="0"/>
                        </a:spcBef>
                        <a:spcAft>
                          <a:spcPts val="0"/>
                        </a:spcAft>
                      </a:pPr>
                      <a:r>
                        <a:rPr lang="en-US" sz="1050" dirty="0">
                          <a:solidFill>
                            <a:schemeClr val="bg1"/>
                          </a:solidFill>
                          <a:effectLst/>
                          <a:latin typeface="+mn-lt"/>
                        </a:rPr>
                        <a:t>English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a:t>
                      </a:r>
                    </a:p>
                    <a:p>
                      <a:pPr marL="0" marR="0" algn="ctr">
                        <a:lnSpc>
                          <a:spcPct val="107000"/>
                        </a:lnSpc>
                        <a:spcBef>
                          <a:spcPts val="0"/>
                        </a:spcBef>
                        <a:spcAft>
                          <a:spcPts val="0"/>
                        </a:spcAft>
                      </a:pPr>
                      <a:r>
                        <a:rPr lang="en-US" sz="1050" dirty="0">
                          <a:solidFill>
                            <a:schemeClr val="bg1"/>
                          </a:solidFill>
                          <a:effectLst/>
                          <a:latin typeface="+mn-lt"/>
                        </a:rPr>
                        <a:t>Math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extLst>
                  <a:ext uri="{0D108BD9-81ED-4DB2-BD59-A6C34878D82A}">
                    <a16:rowId xmlns:a16="http://schemas.microsoft.com/office/drawing/2014/main" val="3422006613"/>
                  </a:ext>
                </a:extLst>
              </a:tr>
              <a:tr h="217732">
                <a:tc>
                  <a:txBody>
                    <a:bodyPr/>
                    <a:lstStyle/>
                    <a:p>
                      <a:pPr marL="0" marR="0">
                        <a:lnSpc>
                          <a:spcPct val="107000"/>
                        </a:lnSpc>
                        <a:spcBef>
                          <a:spcPts val="0"/>
                        </a:spcBef>
                        <a:spcAft>
                          <a:spcPts val="0"/>
                        </a:spcAft>
                      </a:pPr>
                      <a:r>
                        <a:rPr lang="en-US" sz="1050" b="1">
                          <a:solidFill>
                            <a:schemeClr val="bg1"/>
                          </a:solidFill>
                          <a:effectLst/>
                          <a:latin typeface="+mn-lt"/>
                        </a:rPr>
                        <a:t>Characteristics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M</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SD</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Range</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21888379"/>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Age</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13.29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9.8 – 19.6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84087188"/>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Gender</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23516933"/>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Male</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8383 (51.05)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3,178 (44.48)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5,270 (56.13)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2,152 (50.41)</a:t>
                      </a:r>
                      <a:endParaRPr lang="en-US" sz="1050" dirty="0">
                        <a:effectLst/>
                        <a:highlight>
                          <a:srgbClr val="FFFF00"/>
                        </a:highligh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6,201 (51.25)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0467567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Female</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8039 (48.95)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3,996 (55.52)</a:t>
                      </a:r>
                      <a:endParaRPr lang="en-US" sz="1050" dirty="0">
                        <a:effectLst/>
                        <a:highlight>
                          <a:srgbClr val="FFFF00"/>
                        </a:highligh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4,041 (43.87)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2117 (49.59)</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5,899 (48.75)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90163647"/>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Race/Ethnicity </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23028662"/>
                  </a:ext>
                </a:extLst>
              </a:tr>
              <a:tr h="301535">
                <a:tc>
                  <a:txBody>
                    <a:bodyPr/>
                    <a:lstStyle/>
                    <a:p>
                      <a:pPr marL="0" marR="0">
                        <a:lnSpc>
                          <a:spcPct val="107000"/>
                        </a:lnSpc>
                        <a:spcBef>
                          <a:spcPts val="0"/>
                        </a:spcBef>
                        <a:spcAft>
                          <a:spcPts val="0"/>
                        </a:spcAft>
                      </a:pPr>
                      <a:r>
                        <a:rPr lang="en-US" sz="1050" b="1">
                          <a:solidFill>
                            <a:schemeClr val="bg1"/>
                          </a:solidFill>
                          <a:effectLst/>
                          <a:latin typeface="+mn-lt"/>
                        </a:rPr>
                        <a:t>African Americans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1488 (9.10)</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518 (34.81)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970 (65.19)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235 (15.82)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1,250 (84.18)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89573684"/>
                  </a:ext>
                </a:extLst>
              </a:tr>
              <a:tr h="343193">
                <a:tc>
                  <a:txBody>
                    <a:bodyPr/>
                    <a:lstStyle/>
                    <a:p>
                      <a:pPr marL="0" marR="0">
                        <a:lnSpc>
                          <a:spcPct val="107000"/>
                        </a:lnSpc>
                        <a:spcBef>
                          <a:spcPts val="0"/>
                        </a:spcBef>
                        <a:spcAft>
                          <a:spcPts val="0"/>
                        </a:spcAft>
                      </a:pPr>
                      <a:r>
                        <a:rPr lang="en-US" sz="1050" b="1">
                          <a:solidFill>
                            <a:schemeClr val="bg1"/>
                          </a:solidFill>
                          <a:effectLst/>
                          <a:latin typeface="+mn-lt"/>
                        </a:rPr>
                        <a:t>Hispanics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12,972 (79.32)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5,647 (43.53)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7,325 (56.47)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3,337 (25.69)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9,650 (74.31)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3979802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Other Minorities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1,067 (6.52)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510 (47.80)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557 (52.20)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371 (34.74)</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697 (65.26)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4388896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Whites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828 (5.06)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469 (56.64)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359 (43.36)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326 (39.32)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503 (60.68)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43857215"/>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Low SES status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02246030"/>
                  </a:ext>
                </a:extLst>
              </a:tr>
              <a:tr h="434374">
                <a:tc>
                  <a:txBody>
                    <a:bodyPr/>
                    <a:lstStyle/>
                    <a:p>
                      <a:pPr marL="0" marR="0">
                        <a:lnSpc>
                          <a:spcPct val="107000"/>
                        </a:lnSpc>
                        <a:spcBef>
                          <a:spcPts val="0"/>
                        </a:spcBef>
                        <a:spcAft>
                          <a:spcPts val="0"/>
                        </a:spcAft>
                      </a:pPr>
                      <a:r>
                        <a:rPr lang="en-US" sz="1050" b="1">
                          <a:solidFill>
                            <a:schemeClr val="bg1"/>
                          </a:solidFill>
                          <a:effectLst/>
                          <a:latin typeface="+mn-lt"/>
                        </a:rPr>
                        <a:t>Yes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13,952 (85.31)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5,803 (41.59)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8,149 (58.41)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3,447 (24.69)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10,515 (75.31)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61931940"/>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No</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2403 (14.68)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1,341 (55.81)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1,062 (44.19)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822 (34.15)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1,585 (65.85)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20489161"/>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Grade level</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60452546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4</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2,823 (17.26)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1,084 (38.40)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1739 (61.60)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859 (30.36)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1,970 (69.64)</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73405177"/>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5</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3,050 (18.65)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1,243 (40.75)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1,807 (59.25)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649 (21.25)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2,405 (78.75)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18722364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6</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2,957 (18.08)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1,274 (43.08)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1,683 (56.92)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847 (28.62)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2,112 (71.38)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25164717"/>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7</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2,761 (16.88)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1,250 (45.27)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1,511 (54.73)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760 (27.50)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2,004 (72.50)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86001603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8</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2,498 (15.27)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1,106 (44.28)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1,392 (55.72)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682 (27.32)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1,814 (72.68)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88912480"/>
                  </a:ext>
                </a:extLst>
              </a:tr>
              <a:tr h="251350">
                <a:tc>
                  <a:txBody>
                    <a:bodyPr/>
                    <a:lstStyle/>
                    <a:p>
                      <a:pPr marL="0" marR="0">
                        <a:lnSpc>
                          <a:spcPct val="107000"/>
                        </a:lnSpc>
                        <a:spcBef>
                          <a:spcPts val="0"/>
                        </a:spcBef>
                        <a:spcAft>
                          <a:spcPts val="0"/>
                        </a:spcAft>
                      </a:pPr>
                      <a:r>
                        <a:rPr lang="en-US" sz="1050" b="1">
                          <a:solidFill>
                            <a:schemeClr val="bg1"/>
                          </a:solidFill>
                          <a:effectLst/>
                          <a:latin typeface="+mn-lt"/>
                        </a:rPr>
                        <a:t>11</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2,266 (13.86)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1,187 (52.38)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1,079 (47.62)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472 (20.82)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1,795 (79.18)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59087617"/>
                  </a:ext>
                </a:extLst>
              </a:tr>
              <a:tr h="259838">
                <a:tc>
                  <a:txBody>
                    <a:bodyPr/>
                    <a:lstStyle/>
                    <a:p>
                      <a:pPr marL="0" marR="0" algn="ctr">
                        <a:lnSpc>
                          <a:spcPct val="107000"/>
                        </a:lnSpc>
                        <a:spcBef>
                          <a:spcPts val="0"/>
                        </a:spcBef>
                        <a:spcAft>
                          <a:spcPts val="0"/>
                        </a:spcAft>
                      </a:pPr>
                      <a:r>
                        <a:rPr lang="en-US" sz="1050" b="1" dirty="0">
                          <a:solidFill>
                            <a:schemeClr val="bg1"/>
                          </a:solidFill>
                          <a:effectLst/>
                          <a:latin typeface="+mn-lt"/>
                        </a:rPr>
                        <a:t>All Students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16,422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7,144 (43.68)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9,211 (56.31)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4,269 (26.08)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12,100 (73.92)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541219163"/>
                  </a:ext>
                </a:extLst>
              </a:tr>
            </a:tbl>
          </a:graphicData>
        </a:graphic>
      </p:graphicFrame>
      <p:graphicFrame>
        <p:nvGraphicFramePr>
          <p:cNvPr id="10" name="Table 9">
            <a:extLst>
              <a:ext uri="{FF2B5EF4-FFF2-40B4-BE49-F238E27FC236}">
                <a16:creationId xmlns:a16="http://schemas.microsoft.com/office/drawing/2014/main" id="{A5C2ACF0-2B4A-40A2-AAF5-8AB5DED8C5B7}"/>
              </a:ext>
            </a:extLst>
          </p:cNvPr>
          <p:cNvGraphicFramePr>
            <a:graphicFrameLocks noGrp="1"/>
          </p:cNvGraphicFramePr>
          <p:nvPr/>
        </p:nvGraphicFramePr>
        <p:xfrm>
          <a:off x="1700349" y="0"/>
          <a:ext cx="8791302" cy="170688"/>
        </p:xfrm>
        <a:graphic>
          <a:graphicData uri="http://schemas.openxmlformats.org/drawingml/2006/table">
            <a:tbl>
              <a:tblPr firstRow="1" firstCol="1" bandRow="1">
                <a:tableStyleId>{5C22544A-7EE6-4342-B048-85BDC9FD1C3A}</a:tableStyleId>
              </a:tblPr>
              <a:tblGrid>
                <a:gridCol w="8791302">
                  <a:extLst>
                    <a:ext uri="{9D8B030D-6E8A-4147-A177-3AD203B41FA5}">
                      <a16:colId xmlns:a16="http://schemas.microsoft.com/office/drawing/2014/main" val="425651399"/>
                    </a:ext>
                  </a:extLst>
                </a:gridCol>
              </a:tblGrid>
              <a:tr h="0">
                <a:tc>
                  <a:txBody>
                    <a:bodyPr/>
                    <a:lstStyle/>
                    <a:p>
                      <a:pPr marL="0" marR="0">
                        <a:lnSpc>
                          <a:spcPct val="107000"/>
                        </a:lnSpc>
                        <a:spcBef>
                          <a:spcPts val="0"/>
                        </a:spcBef>
                        <a:spcAft>
                          <a:spcPts val="0"/>
                        </a:spcAft>
                      </a:pPr>
                      <a:r>
                        <a:rPr lang="en-US" sz="1100" dirty="0">
                          <a:solidFill>
                            <a:schemeClr val="bg1"/>
                          </a:solidFill>
                          <a:effectLst/>
                        </a:rPr>
                        <a:t>Table 1: Descriptive Statistics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5518830"/>
                  </a:ext>
                </a:extLst>
              </a:tr>
            </a:tbl>
          </a:graphicData>
        </a:graphic>
      </p:graphicFrame>
      <p:sp>
        <p:nvSpPr>
          <p:cNvPr id="5" name="Rectangle 4">
            <a:extLst>
              <a:ext uri="{FF2B5EF4-FFF2-40B4-BE49-F238E27FC236}">
                <a16:creationId xmlns:a16="http://schemas.microsoft.com/office/drawing/2014/main" id="{F0E8DF1F-9CB6-4DCF-91BE-5FC7039B82CC}"/>
              </a:ext>
            </a:extLst>
          </p:cNvPr>
          <p:cNvSpPr/>
          <p:nvPr/>
        </p:nvSpPr>
        <p:spPr>
          <a:xfrm>
            <a:off x="1700349" y="1854201"/>
            <a:ext cx="8791302" cy="5461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232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1A8A4A-E966-4BA2-96FA-0C5F2275D769}"/>
              </a:ext>
            </a:extLst>
          </p:cNvPr>
          <p:cNvGraphicFramePr>
            <a:graphicFrameLocks noGrp="1"/>
          </p:cNvGraphicFramePr>
          <p:nvPr>
            <p:ph idx="1"/>
            <p:extLst>
              <p:ext uri="{D42A27DB-BD31-4B8C-83A1-F6EECF244321}">
                <p14:modId xmlns:p14="http://schemas.microsoft.com/office/powerpoint/2010/main" val="3043831504"/>
              </p:ext>
            </p:extLst>
          </p:nvPr>
        </p:nvGraphicFramePr>
        <p:xfrm>
          <a:off x="1700349" y="190078"/>
          <a:ext cx="8791302" cy="6667922"/>
        </p:xfrm>
        <a:graphic>
          <a:graphicData uri="http://schemas.openxmlformats.org/drawingml/2006/table">
            <a:tbl>
              <a:tblPr firstRow="1" firstCol="1" bandRow="1">
                <a:tableStyleId>{5C22544A-7EE6-4342-B048-85BDC9FD1C3A}</a:tableStyleId>
              </a:tblPr>
              <a:tblGrid>
                <a:gridCol w="1513909">
                  <a:extLst>
                    <a:ext uri="{9D8B030D-6E8A-4147-A177-3AD203B41FA5}">
                      <a16:colId xmlns:a16="http://schemas.microsoft.com/office/drawing/2014/main" val="69526838"/>
                    </a:ext>
                  </a:extLst>
                </a:gridCol>
                <a:gridCol w="1059585">
                  <a:extLst>
                    <a:ext uri="{9D8B030D-6E8A-4147-A177-3AD203B41FA5}">
                      <a16:colId xmlns:a16="http://schemas.microsoft.com/office/drawing/2014/main" val="3326181795"/>
                    </a:ext>
                  </a:extLst>
                </a:gridCol>
                <a:gridCol w="562679">
                  <a:extLst>
                    <a:ext uri="{9D8B030D-6E8A-4147-A177-3AD203B41FA5}">
                      <a16:colId xmlns:a16="http://schemas.microsoft.com/office/drawing/2014/main" val="335928346"/>
                    </a:ext>
                  </a:extLst>
                </a:gridCol>
                <a:gridCol w="515020">
                  <a:extLst>
                    <a:ext uri="{9D8B030D-6E8A-4147-A177-3AD203B41FA5}">
                      <a16:colId xmlns:a16="http://schemas.microsoft.com/office/drawing/2014/main" val="3779712300"/>
                    </a:ext>
                  </a:extLst>
                </a:gridCol>
                <a:gridCol w="685677">
                  <a:extLst>
                    <a:ext uri="{9D8B030D-6E8A-4147-A177-3AD203B41FA5}">
                      <a16:colId xmlns:a16="http://schemas.microsoft.com/office/drawing/2014/main" val="874569974"/>
                    </a:ext>
                  </a:extLst>
                </a:gridCol>
                <a:gridCol w="1097280">
                  <a:extLst>
                    <a:ext uri="{9D8B030D-6E8A-4147-A177-3AD203B41FA5}">
                      <a16:colId xmlns:a16="http://schemas.microsoft.com/office/drawing/2014/main" val="3847548043"/>
                    </a:ext>
                  </a:extLst>
                </a:gridCol>
                <a:gridCol w="927462">
                  <a:extLst>
                    <a:ext uri="{9D8B030D-6E8A-4147-A177-3AD203B41FA5}">
                      <a16:colId xmlns:a16="http://schemas.microsoft.com/office/drawing/2014/main" val="3111708496"/>
                    </a:ext>
                  </a:extLst>
                </a:gridCol>
                <a:gridCol w="1423145">
                  <a:extLst>
                    <a:ext uri="{9D8B030D-6E8A-4147-A177-3AD203B41FA5}">
                      <a16:colId xmlns:a16="http://schemas.microsoft.com/office/drawing/2014/main" val="2725264851"/>
                    </a:ext>
                  </a:extLst>
                </a:gridCol>
                <a:gridCol w="1006545">
                  <a:extLst>
                    <a:ext uri="{9D8B030D-6E8A-4147-A177-3AD203B41FA5}">
                      <a16:colId xmlns:a16="http://schemas.microsoft.com/office/drawing/2014/main" val="3382129891"/>
                    </a:ext>
                  </a:extLst>
                </a:gridCol>
              </a:tblGrid>
              <a:tr h="677459">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gridSpan="2">
                  <a:txBody>
                    <a:bodyPr/>
                    <a:lstStyle/>
                    <a:p>
                      <a:pPr marL="0" marR="0">
                        <a:lnSpc>
                          <a:spcPct val="107000"/>
                        </a:lnSpc>
                        <a:spcBef>
                          <a:spcPts val="0"/>
                        </a:spcBef>
                        <a:spcAft>
                          <a:spcPts val="0"/>
                        </a:spcAft>
                      </a:pPr>
                      <a:r>
                        <a:rPr lang="en-US" sz="1050" dirty="0">
                          <a:solidFill>
                            <a:schemeClr val="bg1"/>
                          </a:solidFill>
                          <a:effectLst/>
                          <a:latin typeface="+mn-lt"/>
                        </a:rPr>
                        <a:t>All Students      </a:t>
                      </a:r>
                    </a:p>
                    <a:p>
                      <a:pPr marL="0" marR="0">
                        <a:lnSpc>
                          <a:spcPct val="107000"/>
                        </a:lnSpc>
                        <a:spcBef>
                          <a:spcPts val="0"/>
                        </a:spcBef>
                        <a:spcAft>
                          <a:spcPts val="0"/>
                        </a:spcAft>
                      </a:pPr>
                      <a:r>
                        <a:rPr lang="en-US" sz="1050" dirty="0">
                          <a:solidFill>
                            <a:schemeClr val="bg1"/>
                          </a:solidFill>
                          <a:effectLst/>
                          <a:latin typeface="+mn-lt"/>
                        </a:rPr>
                        <a:t>(n = 16,422)                    </a:t>
                      </a:r>
                    </a:p>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 </a:t>
                      </a:r>
                    </a:p>
                    <a:p>
                      <a:pPr marL="0" marR="0" algn="ctr">
                        <a:lnSpc>
                          <a:spcPct val="107000"/>
                        </a:lnSpc>
                        <a:spcBef>
                          <a:spcPts val="0"/>
                        </a:spcBef>
                        <a:spcAft>
                          <a:spcPts val="0"/>
                        </a:spcAft>
                      </a:pPr>
                      <a:r>
                        <a:rPr lang="en-US" sz="1050" dirty="0">
                          <a:solidFill>
                            <a:schemeClr val="bg1"/>
                          </a:solidFill>
                          <a:effectLst/>
                          <a:latin typeface="+mn-lt"/>
                        </a:rPr>
                        <a:t>English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a:t>
                      </a:r>
                    </a:p>
                    <a:p>
                      <a:pPr marL="0" marR="0" algn="ctr">
                        <a:lnSpc>
                          <a:spcPct val="107000"/>
                        </a:lnSpc>
                        <a:spcBef>
                          <a:spcPts val="0"/>
                        </a:spcBef>
                        <a:spcAft>
                          <a:spcPts val="0"/>
                        </a:spcAft>
                      </a:pPr>
                      <a:r>
                        <a:rPr lang="en-US" sz="1050" dirty="0">
                          <a:solidFill>
                            <a:schemeClr val="bg1"/>
                          </a:solidFill>
                          <a:effectLst/>
                          <a:latin typeface="+mn-lt"/>
                        </a:rPr>
                        <a:t>Math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extLst>
                  <a:ext uri="{0D108BD9-81ED-4DB2-BD59-A6C34878D82A}">
                    <a16:rowId xmlns:a16="http://schemas.microsoft.com/office/drawing/2014/main" val="3422006613"/>
                  </a:ext>
                </a:extLst>
              </a:tr>
              <a:tr h="217732">
                <a:tc>
                  <a:txBody>
                    <a:bodyPr/>
                    <a:lstStyle/>
                    <a:p>
                      <a:pPr marL="0" marR="0">
                        <a:lnSpc>
                          <a:spcPct val="107000"/>
                        </a:lnSpc>
                        <a:spcBef>
                          <a:spcPts val="0"/>
                        </a:spcBef>
                        <a:spcAft>
                          <a:spcPts val="0"/>
                        </a:spcAft>
                      </a:pPr>
                      <a:r>
                        <a:rPr lang="en-US" sz="1050" b="1">
                          <a:solidFill>
                            <a:schemeClr val="bg1"/>
                          </a:solidFill>
                          <a:effectLst/>
                          <a:latin typeface="+mn-lt"/>
                        </a:rPr>
                        <a:t>Characteristics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M</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SD</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Range</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21888379"/>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Age</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13.29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9.8 – 19.6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84087188"/>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Gender</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23516933"/>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Male</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8383 (51.05)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3,178 (44.48)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5,270 (56.13)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2,152 (50.41)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6,201 (51.25)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0467567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Female</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8039 (48.95)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3,996 (55.52)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4,041 (43.87)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2117 (49.59)</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5,899 (48.75)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90163647"/>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Race/Ethnicity </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23028662"/>
                  </a:ext>
                </a:extLst>
              </a:tr>
              <a:tr h="301535">
                <a:tc>
                  <a:txBody>
                    <a:bodyPr/>
                    <a:lstStyle/>
                    <a:p>
                      <a:pPr marL="0" marR="0">
                        <a:lnSpc>
                          <a:spcPct val="107000"/>
                        </a:lnSpc>
                        <a:spcBef>
                          <a:spcPts val="0"/>
                        </a:spcBef>
                        <a:spcAft>
                          <a:spcPts val="0"/>
                        </a:spcAft>
                      </a:pPr>
                      <a:r>
                        <a:rPr lang="en-US" sz="1050" b="1">
                          <a:solidFill>
                            <a:schemeClr val="bg1"/>
                          </a:solidFill>
                          <a:effectLst/>
                          <a:latin typeface="+mn-lt"/>
                        </a:rPr>
                        <a:t>African Americans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1488 (9.10)</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rgbClr val="FF0000"/>
                          </a:solidFill>
                          <a:effectLst/>
                          <a:latin typeface="+mn-lt"/>
                        </a:rPr>
                        <a:t>518 (34.81)</a:t>
                      </a:r>
                      <a:endParaRPr lang="en-US" sz="1050" dirty="0">
                        <a:solidFill>
                          <a:srgbClr val="FF0000"/>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970 (65.19)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rgbClr val="FF0000"/>
                          </a:solidFill>
                          <a:effectLst/>
                          <a:latin typeface="+mn-lt"/>
                        </a:rPr>
                        <a:t>235 (15.82)</a:t>
                      </a:r>
                      <a:endParaRPr lang="en-US" sz="1050" dirty="0">
                        <a:solidFill>
                          <a:srgbClr val="FF0000"/>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1,250 (84.18)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89573684"/>
                  </a:ext>
                </a:extLst>
              </a:tr>
              <a:tr h="343193">
                <a:tc>
                  <a:txBody>
                    <a:bodyPr/>
                    <a:lstStyle/>
                    <a:p>
                      <a:pPr marL="0" marR="0">
                        <a:lnSpc>
                          <a:spcPct val="107000"/>
                        </a:lnSpc>
                        <a:spcBef>
                          <a:spcPts val="0"/>
                        </a:spcBef>
                        <a:spcAft>
                          <a:spcPts val="0"/>
                        </a:spcAft>
                      </a:pPr>
                      <a:r>
                        <a:rPr lang="en-US" sz="1050" b="1">
                          <a:solidFill>
                            <a:schemeClr val="bg1"/>
                          </a:solidFill>
                          <a:effectLst/>
                          <a:latin typeface="+mn-lt"/>
                        </a:rPr>
                        <a:t>Hispanics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12,972 (79.32)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5,647 (43.53)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7,325 (56.47)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3,337 (25.69)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9,650 (74.31)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3979802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Other Minorities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1,067 (6.52)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510 (47.80)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557 (52.20)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371 (34.74)</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697 (65.26)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4388896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Whites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828 (5.06)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469 (56.64)</a:t>
                      </a: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359 (43.36)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326 (39.32)</a:t>
                      </a:r>
                      <a:endParaRPr lang="en-US" sz="1050" dirty="0">
                        <a:effectLst/>
                        <a:highlight>
                          <a:srgbClr val="FFFF00"/>
                        </a:highligh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503 (60.68)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43857215"/>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Low SES status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02246030"/>
                  </a:ext>
                </a:extLst>
              </a:tr>
              <a:tr h="434374">
                <a:tc>
                  <a:txBody>
                    <a:bodyPr/>
                    <a:lstStyle/>
                    <a:p>
                      <a:pPr marL="0" marR="0">
                        <a:lnSpc>
                          <a:spcPct val="107000"/>
                        </a:lnSpc>
                        <a:spcBef>
                          <a:spcPts val="0"/>
                        </a:spcBef>
                        <a:spcAft>
                          <a:spcPts val="0"/>
                        </a:spcAft>
                      </a:pPr>
                      <a:r>
                        <a:rPr lang="en-US" sz="1050" b="1">
                          <a:solidFill>
                            <a:schemeClr val="bg1"/>
                          </a:solidFill>
                          <a:effectLst/>
                          <a:latin typeface="+mn-lt"/>
                        </a:rPr>
                        <a:t>Yes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13,952 (85.31)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5,803 (41.59)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8,149 (58.41)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3,447 (24.69)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10,515 (75.31)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61931940"/>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No</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2403 (14.68)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1,341 (55.81)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1,062 (44.19)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822 (34.15)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1,585 (65.85)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20489161"/>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Grade level</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60452546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4</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2,823 (17.26)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1,084 (38.40)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1739 (61.60)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859 (30.36)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1,970 (69.64)</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73405177"/>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5</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3,050 (18.65)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1,243 (40.75)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1,807 (59.25)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649 (21.25)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2,405 (78.75)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18722364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6</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2,957 (18.08)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1,274 (43.08)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1,683 (56.92)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847 (28.62)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2,112 (71.38)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25164717"/>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7</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2,761 (16.88)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1,250 (45.27)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1,511 (54.73)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760 (27.50)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2,004 (72.50)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86001603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8</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2,498 (15.27)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1,106 (44.28)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1,392 (55.72)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682 (27.32)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1,814 (72.68)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88912480"/>
                  </a:ext>
                </a:extLst>
              </a:tr>
              <a:tr h="251350">
                <a:tc>
                  <a:txBody>
                    <a:bodyPr/>
                    <a:lstStyle/>
                    <a:p>
                      <a:pPr marL="0" marR="0">
                        <a:lnSpc>
                          <a:spcPct val="107000"/>
                        </a:lnSpc>
                        <a:spcBef>
                          <a:spcPts val="0"/>
                        </a:spcBef>
                        <a:spcAft>
                          <a:spcPts val="0"/>
                        </a:spcAft>
                      </a:pPr>
                      <a:r>
                        <a:rPr lang="en-US" sz="1050" b="1">
                          <a:solidFill>
                            <a:schemeClr val="bg1"/>
                          </a:solidFill>
                          <a:effectLst/>
                          <a:latin typeface="+mn-lt"/>
                        </a:rPr>
                        <a:t>11</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2,266 (13.86)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1,187 (52.38)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1,079 (47.62)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472 (20.82)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1,795 (79.18)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59087617"/>
                  </a:ext>
                </a:extLst>
              </a:tr>
              <a:tr h="259838">
                <a:tc>
                  <a:txBody>
                    <a:bodyPr/>
                    <a:lstStyle/>
                    <a:p>
                      <a:pPr marL="0" marR="0" algn="ctr">
                        <a:lnSpc>
                          <a:spcPct val="107000"/>
                        </a:lnSpc>
                        <a:spcBef>
                          <a:spcPts val="0"/>
                        </a:spcBef>
                        <a:spcAft>
                          <a:spcPts val="0"/>
                        </a:spcAft>
                      </a:pPr>
                      <a:r>
                        <a:rPr lang="en-US" sz="1050" b="1" dirty="0">
                          <a:solidFill>
                            <a:schemeClr val="bg1"/>
                          </a:solidFill>
                          <a:effectLst/>
                          <a:latin typeface="+mn-lt"/>
                        </a:rPr>
                        <a:t>All Students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16,422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7,144 (43.68)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9,211 (56.31)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4,269 (26.08)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12,100 (73.92)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541219163"/>
                  </a:ext>
                </a:extLst>
              </a:tr>
            </a:tbl>
          </a:graphicData>
        </a:graphic>
      </p:graphicFrame>
      <p:graphicFrame>
        <p:nvGraphicFramePr>
          <p:cNvPr id="10" name="Table 9">
            <a:extLst>
              <a:ext uri="{FF2B5EF4-FFF2-40B4-BE49-F238E27FC236}">
                <a16:creationId xmlns:a16="http://schemas.microsoft.com/office/drawing/2014/main" id="{A5C2ACF0-2B4A-40A2-AAF5-8AB5DED8C5B7}"/>
              </a:ext>
            </a:extLst>
          </p:cNvPr>
          <p:cNvGraphicFramePr>
            <a:graphicFrameLocks noGrp="1"/>
          </p:cNvGraphicFramePr>
          <p:nvPr/>
        </p:nvGraphicFramePr>
        <p:xfrm>
          <a:off x="1700349" y="0"/>
          <a:ext cx="8791302" cy="170688"/>
        </p:xfrm>
        <a:graphic>
          <a:graphicData uri="http://schemas.openxmlformats.org/drawingml/2006/table">
            <a:tbl>
              <a:tblPr firstRow="1" firstCol="1" bandRow="1">
                <a:tableStyleId>{5C22544A-7EE6-4342-B048-85BDC9FD1C3A}</a:tableStyleId>
              </a:tblPr>
              <a:tblGrid>
                <a:gridCol w="8791302">
                  <a:extLst>
                    <a:ext uri="{9D8B030D-6E8A-4147-A177-3AD203B41FA5}">
                      <a16:colId xmlns:a16="http://schemas.microsoft.com/office/drawing/2014/main" val="425651399"/>
                    </a:ext>
                  </a:extLst>
                </a:gridCol>
              </a:tblGrid>
              <a:tr h="0">
                <a:tc>
                  <a:txBody>
                    <a:bodyPr/>
                    <a:lstStyle/>
                    <a:p>
                      <a:pPr marL="0" marR="0">
                        <a:lnSpc>
                          <a:spcPct val="107000"/>
                        </a:lnSpc>
                        <a:spcBef>
                          <a:spcPts val="0"/>
                        </a:spcBef>
                        <a:spcAft>
                          <a:spcPts val="0"/>
                        </a:spcAft>
                      </a:pPr>
                      <a:r>
                        <a:rPr lang="en-US" sz="1100" dirty="0">
                          <a:solidFill>
                            <a:schemeClr val="bg1"/>
                          </a:solidFill>
                          <a:effectLst/>
                        </a:rPr>
                        <a:t>Table 1: Descriptive Statistics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5518830"/>
                  </a:ext>
                </a:extLst>
              </a:tr>
            </a:tbl>
          </a:graphicData>
        </a:graphic>
      </p:graphicFrame>
      <p:sp>
        <p:nvSpPr>
          <p:cNvPr id="5" name="Rectangle 4">
            <a:extLst>
              <a:ext uri="{FF2B5EF4-FFF2-40B4-BE49-F238E27FC236}">
                <a16:creationId xmlns:a16="http://schemas.microsoft.com/office/drawing/2014/main" id="{F0E8DF1F-9CB6-4DCF-91BE-5FC7039B82CC}"/>
              </a:ext>
            </a:extLst>
          </p:cNvPr>
          <p:cNvSpPr/>
          <p:nvPr/>
        </p:nvSpPr>
        <p:spPr>
          <a:xfrm>
            <a:off x="1700349" y="2399764"/>
            <a:ext cx="8791302" cy="142222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8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1A8A4A-E966-4BA2-96FA-0C5F2275D769}"/>
              </a:ext>
            </a:extLst>
          </p:cNvPr>
          <p:cNvGraphicFramePr>
            <a:graphicFrameLocks noGrp="1"/>
          </p:cNvGraphicFramePr>
          <p:nvPr>
            <p:ph idx="1"/>
            <p:extLst>
              <p:ext uri="{D42A27DB-BD31-4B8C-83A1-F6EECF244321}">
                <p14:modId xmlns:p14="http://schemas.microsoft.com/office/powerpoint/2010/main" val="3312245905"/>
              </p:ext>
            </p:extLst>
          </p:nvPr>
        </p:nvGraphicFramePr>
        <p:xfrm>
          <a:off x="1700349" y="190078"/>
          <a:ext cx="8791302" cy="6667922"/>
        </p:xfrm>
        <a:graphic>
          <a:graphicData uri="http://schemas.openxmlformats.org/drawingml/2006/table">
            <a:tbl>
              <a:tblPr firstRow="1" firstCol="1" bandRow="1">
                <a:tableStyleId>{5C22544A-7EE6-4342-B048-85BDC9FD1C3A}</a:tableStyleId>
              </a:tblPr>
              <a:tblGrid>
                <a:gridCol w="1513909">
                  <a:extLst>
                    <a:ext uri="{9D8B030D-6E8A-4147-A177-3AD203B41FA5}">
                      <a16:colId xmlns:a16="http://schemas.microsoft.com/office/drawing/2014/main" val="69526838"/>
                    </a:ext>
                  </a:extLst>
                </a:gridCol>
                <a:gridCol w="1059585">
                  <a:extLst>
                    <a:ext uri="{9D8B030D-6E8A-4147-A177-3AD203B41FA5}">
                      <a16:colId xmlns:a16="http://schemas.microsoft.com/office/drawing/2014/main" val="3326181795"/>
                    </a:ext>
                  </a:extLst>
                </a:gridCol>
                <a:gridCol w="562679">
                  <a:extLst>
                    <a:ext uri="{9D8B030D-6E8A-4147-A177-3AD203B41FA5}">
                      <a16:colId xmlns:a16="http://schemas.microsoft.com/office/drawing/2014/main" val="335928346"/>
                    </a:ext>
                  </a:extLst>
                </a:gridCol>
                <a:gridCol w="515020">
                  <a:extLst>
                    <a:ext uri="{9D8B030D-6E8A-4147-A177-3AD203B41FA5}">
                      <a16:colId xmlns:a16="http://schemas.microsoft.com/office/drawing/2014/main" val="3779712300"/>
                    </a:ext>
                  </a:extLst>
                </a:gridCol>
                <a:gridCol w="685677">
                  <a:extLst>
                    <a:ext uri="{9D8B030D-6E8A-4147-A177-3AD203B41FA5}">
                      <a16:colId xmlns:a16="http://schemas.microsoft.com/office/drawing/2014/main" val="874569974"/>
                    </a:ext>
                  </a:extLst>
                </a:gridCol>
                <a:gridCol w="1097280">
                  <a:extLst>
                    <a:ext uri="{9D8B030D-6E8A-4147-A177-3AD203B41FA5}">
                      <a16:colId xmlns:a16="http://schemas.microsoft.com/office/drawing/2014/main" val="3847548043"/>
                    </a:ext>
                  </a:extLst>
                </a:gridCol>
                <a:gridCol w="927462">
                  <a:extLst>
                    <a:ext uri="{9D8B030D-6E8A-4147-A177-3AD203B41FA5}">
                      <a16:colId xmlns:a16="http://schemas.microsoft.com/office/drawing/2014/main" val="3111708496"/>
                    </a:ext>
                  </a:extLst>
                </a:gridCol>
                <a:gridCol w="1423145">
                  <a:extLst>
                    <a:ext uri="{9D8B030D-6E8A-4147-A177-3AD203B41FA5}">
                      <a16:colId xmlns:a16="http://schemas.microsoft.com/office/drawing/2014/main" val="2725264851"/>
                    </a:ext>
                  </a:extLst>
                </a:gridCol>
                <a:gridCol w="1006545">
                  <a:extLst>
                    <a:ext uri="{9D8B030D-6E8A-4147-A177-3AD203B41FA5}">
                      <a16:colId xmlns:a16="http://schemas.microsoft.com/office/drawing/2014/main" val="3382129891"/>
                    </a:ext>
                  </a:extLst>
                </a:gridCol>
              </a:tblGrid>
              <a:tr h="677459">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gridSpan="2">
                  <a:txBody>
                    <a:bodyPr/>
                    <a:lstStyle/>
                    <a:p>
                      <a:pPr marL="0" marR="0">
                        <a:lnSpc>
                          <a:spcPct val="107000"/>
                        </a:lnSpc>
                        <a:spcBef>
                          <a:spcPts val="0"/>
                        </a:spcBef>
                        <a:spcAft>
                          <a:spcPts val="0"/>
                        </a:spcAft>
                      </a:pPr>
                      <a:r>
                        <a:rPr lang="en-US" sz="1050" dirty="0">
                          <a:solidFill>
                            <a:schemeClr val="bg1"/>
                          </a:solidFill>
                          <a:effectLst/>
                          <a:latin typeface="+mn-lt"/>
                        </a:rPr>
                        <a:t>All Students      </a:t>
                      </a:r>
                    </a:p>
                    <a:p>
                      <a:pPr marL="0" marR="0">
                        <a:lnSpc>
                          <a:spcPct val="107000"/>
                        </a:lnSpc>
                        <a:spcBef>
                          <a:spcPts val="0"/>
                        </a:spcBef>
                        <a:spcAft>
                          <a:spcPts val="0"/>
                        </a:spcAft>
                      </a:pPr>
                      <a:r>
                        <a:rPr lang="en-US" sz="1050" dirty="0">
                          <a:solidFill>
                            <a:schemeClr val="bg1"/>
                          </a:solidFill>
                          <a:effectLst/>
                          <a:latin typeface="+mn-lt"/>
                        </a:rPr>
                        <a:t>(n = 16,422)                    </a:t>
                      </a:r>
                    </a:p>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 </a:t>
                      </a:r>
                    </a:p>
                    <a:p>
                      <a:pPr marL="0" marR="0" algn="ctr">
                        <a:lnSpc>
                          <a:spcPct val="107000"/>
                        </a:lnSpc>
                        <a:spcBef>
                          <a:spcPts val="0"/>
                        </a:spcBef>
                        <a:spcAft>
                          <a:spcPts val="0"/>
                        </a:spcAft>
                      </a:pPr>
                      <a:r>
                        <a:rPr lang="en-US" sz="1050" dirty="0">
                          <a:solidFill>
                            <a:schemeClr val="bg1"/>
                          </a:solidFill>
                          <a:effectLst/>
                          <a:latin typeface="+mn-lt"/>
                        </a:rPr>
                        <a:t>English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a:t>
                      </a:r>
                    </a:p>
                    <a:p>
                      <a:pPr marL="0" marR="0" algn="ctr">
                        <a:lnSpc>
                          <a:spcPct val="107000"/>
                        </a:lnSpc>
                        <a:spcBef>
                          <a:spcPts val="0"/>
                        </a:spcBef>
                        <a:spcAft>
                          <a:spcPts val="0"/>
                        </a:spcAft>
                      </a:pPr>
                      <a:r>
                        <a:rPr lang="en-US" sz="1050" dirty="0">
                          <a:solidFill>
                            <a:schemeClr val="bg1"/>
                          </a:solidFill>
                          <a:effectLst/>
                          <a:latin typeface="+mn-lt"/>
                        </a:rPr>
                        <a:t>Math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extLst>
                  <a:ext uri="{0D108BD9-81ED-4DB2-BD59-A6C34878D82A}">
                    <a16:rowId xmlns:a16="http://schemas.microsoft.com/office/drawing/2014/main" val="3422006613"/>
                  </a:ext>
                </a:extLst>
              </a:tr>
              <a:tr h="217732">
                <a:tc>
                  <a:txBody>
                    <a:bodyPr/>
                    <a:lstStyle/>
                    <a:p>
                      <a:pPr marL="0" marR="0">
                        <a:lnSpc>
                          <a:spcPct val="107000"/>
                        </a:lnSpc>
                        <a:spcBef>
                          <a:spcPts val="0"/>
                        </a:spcBef>
                        <a:spcAft>
                          <a:spcPts val="0"/>
                        </a:spcAft>
                      </a:pPr>
                      <a:r>
                        <a:rPr lang="en-US" sz="1050" b="1">
                          <a:solidFill>
                            <a:schemeClr val="bg1"/>
                          </a:solidFill>
                          <a:effectLst/>
                          <a:latin typeface="+mn-lt"/>
                        </a:rPr>
                        <a:t>Characteristics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M</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SD</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Range</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21888379"/>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Age</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13.29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9.8 – 19.6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84087188"/>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Gender</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23516933"/>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Male</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8383 (51.05)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3,178 (44.48)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5,270 (56.13)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2,152 (50.41)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6,201 (51.25)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0467567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Female</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8039 (48.95)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3,996 (55.52)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4,041 (43.87)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2117 (49.59)</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5,899 (48.75)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90163647"/>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Race/Ethnicity </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23028662"/>
                  </a:ext>
                </a:extLst>
              </a:tr>
              <a:tr h="301535">
                <a:tc>
                  <a:txBody>
                    <a:bodyPr/>
                    <a:lstStyle/>
                    <a:p>
                      <a:pPr marL="0" marR="0">
                        <a:lnSpc>
                          <a:spcPct val="107000"/>
                        </a:lnSpc>
                        <a:spcBef>
                          <a:spcPts val="0"/>
                        </a:spcBef>
                        <a:spcAft>
                          <a:spcPts val="0"/>
                        </a:spcAft>
                      </a:pPr>
                      <a:r>
                        <a:rPr lang="en-US" sz="1050" b="1">
                          <a:solidFill>
                            <a:schemeClr val="bg1"/>
                          </a:solidFill>
                          <a:effectLst/>
                          <a:latin typeface="+mn-lt"/>
                        </a:rPr>
                        <a:t>African Americans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1488 (9.10)</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518 (34.81)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970 (65.19)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235 (15.82)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1,250 (84.18)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89573684"/>
                  </a:ext>
                </a:extLst>
              </a:tr>
              <a:tr h="343193">
                <a:tc>
                  <a:txBody>
                    <a:bodyPr/>
                    <a:lstStyle/>
                    <a:p>
                      <a:pPr marL="0" marR="0">
                        <a:lnSpc>
                          <a:spcPct val="107000"/>
                        </a:lnSpc>
                        <a:spcBef>
                          <a:spcPts val="0"/>
                        </a:spcBef>
                        <a:spcAft>
                          <a:spcPts val="0"/>
                        </a:spcAft>
                      </a:pPr>
                      <a:r>
                        <a:rPr lang="en-US" sz="1050" b="1">
                          <a:solidFill>
                            <a:schemeClr val="bg1"/>
                          </a:solidFill>
                          <a:effectLst/>
                          <a:latin typeface="+mn-lt"/>
                        </a:rPr>
                        <a:t>Hispanics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12,972 (79.32)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5,647 (43.53)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7,325 (56.47)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3,337 (25.69)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9,650 (74.31)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3979802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Other Minorities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1,067 (6.52)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510 (47.80)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557 (52.20)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371 (34.74)</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697 (65.26)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4388896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Whites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828 (5.06)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469 (56.64)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359 (43.36)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326 (39.32)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503 (60.68)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43857215"/>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Low SES status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02246030"/>
                  </a:ext>
                </a:extLst>
              </a:tr>
              <a:tr h="434374">
                <a:tc>
                  <a:txBody>
                    <a:bodyPr/>
                    <a:lstStyle/>
                    <a:p>
                      <a:pPr marL="0" marR="0">
                        <a:lnSpc>
                          <a:spcPct val="107000"/>
                        </a:lnSpc>
                        <a:spcBef>
                          <a:spcPts val="0"/>
                        </a:spcBef>
                        <a:spcAft>
                          <a:spcPts val="0"/>
                        </a:spcAft>
                      </a:pPr>
                      <a:r>
                        <a:rPr lang="en-US" sz="1050" b="1">
                          <a:solidFill>
                            <a:schemeClr val="bg1"/>
                          </a:solidFill>
                          <a:effectLst/>
                          <a:latin typeface="+mn-lt"/>
                        </a:rPr>
                        <a:t>Yes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13,952 (85.31)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5,803 (41.59)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8,149 (58.41)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3,447 (24.69)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10,515 (75.31)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61931940"/>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No</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2403 (14.68)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1,341 (55.81)</a:t>
                      </a:r>
                      <a:endParaRPr lang="en-US" sz="1050" dirty="0">
                        <a:effectLst/>
                        <a:highlight>
                          <a:srgbClr val="FFFF00"/>
                        </a:highligh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1,062 (44.19)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822 (34.15)</a:t>
                      </a:r>
                      <a:endParaRPr lang="en-US" sz="1050" dirty="0">
                        <a:effectLst/>
                        <a:highlight>
                          <a:srgbClr val="FFFF00"/>
                        </a:highligh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1,585 (65.85)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20489161"/>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Grade level</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60452546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4</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2,823 (17.26)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1,084 (38.40)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1739 (61.60)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859 (30.36)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1,970 (69.64)</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73405177"/>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5</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3,050 (18.65)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1,243 (40.75)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1,807 (59.25)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649 (21.25)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2,405 (78.75)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18722364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6</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2,957 (18.08)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1,274 (43.08)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1,683 (56.92)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847 (28.62)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2,112 (71.38)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25164717"/>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7</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2,761 (16.88)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1,250 (45.27)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1,511 (54.73)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760 (27.50)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2,004 (72.50)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86001603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8</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2,498 (15.27)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1,106 (44.28)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1,392 (55.72)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682 (27.32)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1,814 (72.68)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88912480"/>
                  </a:ext>
                </a:extLst>
              </a:tr>
              <a:tr h="251350">
                <a:tc>
                  <a:txBody>
                    <a:bodyPr/>
                    <a:lstStyle/>
                    <a:p>
                      <a:pPr marL="0" marR="0">
                        <a:lnSpc>
                          <a:spcPct val="107000"/>
                        </a:lnSpc>
                        <a:spcBef>
                          <a:spcPts val="0"/>
                        </a:spcBef>
                        <a:spcAft>
                          <a:spcPts val="0"/>
                        </a:spcAft>
                      </a:pPr>
                      <a:r>
                        <a:rPr lang="en-US" sz="1050" b="1">
                          <a:solidFill>
                            <a:schemeClr val="bg1"/>
                          </a:solidFill>
                          <a:effectLst/>
                          <a:latin typeface="+mn-lt"/>
                        </a:rPr>
                        <a:t>11</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2,266 (13.86)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1,187 (52.38)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1,079 (47.62)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472 (20.82)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1,795 (79.18)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59087617"/>
                  </a:ext>
                </a:extLst>
              </a:tr>
              <a:tr h="259838">
                <a:tc>
                  <a:txBody>
                    <a:bodyPr/>
                    <a:lstStyle/>
                    <a:p>
                      <a:pPr marL="0" marR="0" algn="ctr">
                        <a:lnSpc>
                          <a:spcPct val="107000"/>
                        </a:lnSpc>
                        <a:spcBef>
                          <a:spcPts val="0"/>
                        </a:spcBef>
                        <a:spcAft>
                          <a:spcPts val="0"/>
                        </a:spcAft>
                      </a:pPr>
                      <a:r>
                        <a:rPr lang="en-US" sz="1050" b="1" dirty="0">
                          <a:solidFill>
                            <a:schemeClr val="bg1"/>
                          </a:solidFill>
                          <a:effectLst/>
                          <a:latin typeface="+mn-lt"/>
                        </a:rPr>
                        <a:t>All Students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16,422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7,144 (43.68)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9,211 (56.31)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4,269 (26.08)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12,100 (73.92)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541219163"/>
                  </a:ext>
                </a:extLst>
              </a:tr>
            </a:tbl>
          </a:graphicData>
        </a:graphic>
      </p:graphicFrame>
      <p:graphicFrame>
        <p:nvGraphicFramePr>
          <p:cNvPr id="10" name="Table 9">
            <a:extLst>
              <a:ext uri="{FF2B5EF4-FFF2-40B4-BE49-F238E27FC236}">
                <a16:creationId xmlns:a16="http://schemas.microsoft.com/office/drawing/2014/main" id="{A5C2ACF0-2B4A-40A2-AAF5-8AB5DED8C5B7}"/>
              </a:ext>
            </a:extLst>
          </p:cNvPr>
          <p:cNvGraphicFramePr>
            <a:graphicFrameLocks noGrp="1"/>
          </p:cNvGraphicFramePr>
          <p:nvPr/>
        </p:nvGraphicFramePr>
        <p:xfrm>
          <a:off x="1700349" y="0"/>
          <a:ext cx="8791302" cy="170688"/>
        </p:xfrm>
        <a:graphic>
          <a:graphicData uri="http://schemas.openxmlformats.org/drawingml/2006/table">
            <a:tbl>
              <a:tblPr firstRow="1" firstCol="1" bandRow="1">
                <a:tableStyleId>{5C22544A-7EE6-4342-B048-85BDC9FD1C3A}</a:tableStyleId>
              </a:tblPr>
              <a:tblGrid>
                <a:gridCol w="8791302">
                  <a:extLst>
                    <a:ext uri="{9D8B030D-6E8A-4147-A177-3AD203B41FA5}">
                      <a16:colId xmlns:a16="http://schemas.microsoft.com/office/drawing/2014/main" val="425651399"/>
                    </a:ext>
                  </a:extLst>
                </a:gridCol>
              </a:tblGrid>
              <a:tr h="0">
                <a:tc>
                  <a:txBody>
                    <a:bodyPr/>
                    <a:lstStyle/>
                    <a:p>
                      <a:pPr marL="0" marR="0">
                        <a:lnSpc>
                          <a:spcPct val="107000"/>
                        </a:lnSpc>
                        <a:spcBef>
                          <a:spcPts val="0"/>
                        </a:spcBef>
                        <a:spcAft>
                          <a:spcPts val="0"/>
                        </a:spcAft>
                      </a:pPr>
                      <a:r>
                        <a:rPr lang="en-US" sz="1100" dirty="0">
                          <a:solidFill>
                            <a:schemeClr val="bg1"/>
                          </a:solidFill>
                          <a:effectLst/>
                        </a:rPr>
                        <a:t>Table 1: Descriptive Statistics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5518830"/>
                  </a:ext>
                </a:extLst>
              </a:tr>
            </a:tbl>
          </a:graphicData>
        </a:graphic>
      </p:graphicFrame>
      <p:sp>
        <p:nvSpPr>
          <p:cNvPr id="5" name="Rectangle 4">
            <a:extLst>
              <a:ext uri="{FF2B5EF4-FFF2-40B4-BE49-F238E27FC236}">
                <a16:creationId xmlns:a16="http://schemas.microsoft.com/office/drawing/2014/main" id="{F0E8DF1F-9CB6-4DCF-91BE-5FC7039B82CC}"/>
              </a:ext>
            </a:extLst>
          </p:cNvPr>
          <p:cNvSpPr/>
          <p:nvPr/>
        </p:nvSpPr>
        <p:spPr>
          <a:xfrm>
            <a:off x="1700349" y="3821987"/>
            <a:ext cx="8791302" cy="95549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1901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766DE-15DD-401D-8FD0-9B7A8FCC431D}"/>
              </a:ext>
            </a:extLst>
          </p:cNvPr>
          <p:cNvSpPr>
            <a:spLocks noGrp="1"/>
          </p:cNvSpPr>
          <p:nvPr>
            <p:ph type="title"/>
          </p:nvPr>
        </p:nvSpPr>
        <p:spPr>
          <a:xfrm>
            <a:off x="0" y="0"/>
            <a:ext cx="12192000" cy="970450"/>
          </a:xfrm>
        </p:spPr>
        <p:txBody>
          <a:bodyPr/>
          <a:lstStyle/>
          <a:p>
            <a:r>
              <a:rPr lang="en-US" dirty="0"/>
              <a:t>Poverty and Education</a:t>
            </a:r>
          </a:p>
        </p:txBody>
      </p:sp>
      <p:sp>
        <p:nvSpPr>
          <p:cNvPr id="3" name="Content Placeholder 2">
            <a:extLst>
              <a:ext uri="{FF2B5EF4-FFF2-40B4-BE49-F238E27FC236}">
                <a16:creationId xmlns:a16="http://schemas.microsoft.com/office/drawing/2014/main" id="{F2ECDF76-DF48-49DF-9871-950E13671579}"/>
              </a:ext>
            </a:extLst>
          </p:cNvPr>
          <p:cNvSpPr>
            <a:spLocks noGrp="1"/>
          </p:cNvSpPr>
          <p:nvPr>
            <p:ph idx="1"/>
          </p:nvPr>
        </p:nvSpPr>
        <p:spPr>
          <a:xfrm>
            <a:off x="0" y="1104900"/>
            <a:ext cx="12192000" cy="5753100"/>
          </a:xfrm>
        </p:spPr>
        <p:txBody>
          <a:bodyPr>
            <a:normAutofit/>
          </a:bodyPr>
          <a:lstStyle/>
          <a:p>
            <a:pPr marL="36900" indent="0">
              <a:buNone/>
            </a:pPr>
            <a:r>
              <a:rPr lang="en-US" sz="2800" dirty="0"/>
              <a:t>An adolescent’s academic performance and attainment can be affected by their own living environment and conditions</a:t>
            </a:r>
          </a:p>
          <a:p>
            <a:pPr marL="36900" indent="0">
              <a:buNone/>
            </a:pPr>
            <a:endParaRPr lang="en-US" sz="2800" dirty="0"/>
          </a:p>
          <a:p>
            <a:pPr marL="36900" indent="0">
              <a:buNone/>
            </a:pPr>
            <a:r>
              <a:rPr lang="en-US" sz="2800" dirty="0"/>
              <a:t> “51% of students in the United States are low income” </a:t>
            </a:r>
            <a:r>
              <a:rPr lang="en-US" sz="2200" dirty="0"/>
              <a:t>(National Center for Education, 2013)</a:t>
            </a:r>
          </a:p>
          <a:p>
            <a:pPr marL="36900" indent="0">
              <a:buNone/>
            </a:pPr>
            <a:endParaRPr lang="en-US" sz="2800" dirty="0"/>
          </a:p>
          <a:p>
            <a:pPr>
              <a:buFont typeface="Wingdings" panose="05000000000000000000" pitchFamily="2" charset="2"/>
              <a:buChar char="v"/>
            </a:pPr>
            <a:r>
              <a:rPr lang="en-US" sz="2800" dirty="0"/>
              <a:t>Poverty Factors (</a:t>
            </a:r>
            <a:r>
              <a:rPr lang="en-US" sz="2800" dirty="0" err="1"/>
              <a:t>Frndak</a:t>
            </a:r>
            <a:r>
              <a:rPr lang="en-US" sz="2800" dirty="0"/>
              <a:t>, 2014).</a:t>
            </a:r>
          </a:p>
          <a:p>
            <a:pPr marL="457200" lvl="1" indent="0">
              <a:buNone/>
            </a:pPr>
            <a:endParaRPr lang="en-US" sz="2400" dirty="0"/>
          </a:p>
          <a:p>
            <a:pPr>
              <a:buFont typeface="Wingdings" panose="05000000000000000000" pitchFamily="2" charset="2"/>
              <a:buChar char="v"/>
            </a:pPr>
            <a:r>
              <a:rPr lang="en-US" sz="2800" dirty="0"/>
              <a:t>Social Economic Status - SES (American Psychology Association, 2017)</a:t>
            </a:r>
          </a:p>
          <a:p>
            <a:pPr marL="457200" lvl="1" indent="0">
              <a:buNone/>
            </a:pPr>
            <a:endParaRPr lang="en-US" dirty="0"/>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3944669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1A8A4A-E966-4BA2-96FA-0C5F2275D769}"/>
              </a:ext>
            </a:extLst>
          </p:cNvPr>
          <p:cNvGraphicFramePr>
            <a:graphicFrameLocks noGrp="1"/>
          </p:cNvGraphicFramePr>
          <p:nvPr>
            <p:ph idx="1"/>
            <p:extLst>
              <p:ext uri="{D42A27DB-BD31-4B8C-83A1-F6EECF244321}">
                <p14:modId xmlns:p14="http://schemas.microsoft.com/office/powerpoint/2010/main" val="3858994606"/>
              </p:ext>
            </p:extLst>
          </p:nvPr>
        </p:nvGraphicFramePr>
        <p:xfrm>
          <a:off x="1700349" y="190078"/>
          <a:ext cx="8791302" cy="6667922"/>
        </p:xfrm>
        <a:graphic>
          <a:graphicData uri="http://schemas.openxmlformats.org/drawingml/2006/table">
            <a:tbl>
              <a:tblPr firstRow="1" firstCol="1" bandRow="1">
                <a:tableStyleId>{5C22544A-7EE6-4342-B048-85BDC9FD1C3A}</a:tableStyleId>
              </a:tblPr>
              <a:tblGrid>
                <a:gridCol w="1513909">
                  <a:extLst>
                    <a:ext uri="{9D8B030D-6E8A-4147-A177-3AD203B41FA5}">
                      <a16:colId xmlns:a16="http://schemas.microsoft.com/office/drawing/2014/main" val="69526838"/>
                    </a:ext>
                  </a:extLst>
                </a:gridCol>
                <a:gridCol w="1059585">
                  <a:extLst>
                    <a:ext uri="{9D8B030D-6E8A-4147-A177-3AD203B41FA5}">
                      <a16:colId xmlns:a16="http://schemas.microsoft.com/office/drawing/2014/main" val="3326181795"/>
                    </a:ext>
                  </a:extLst>
                </a:gridCol>
                <a:gridCol w="562679">
                  <a:extLst>
                    <a:ext uri="{9D8B030D-6E8A-4147-A177-3AD203B41FA5}">
                      <a16:colId xmlns:a16="http://schemas.microsoft.com/office/drawing/2014/main" val="335928346"/>
                    </a:ext>
                  </a:extLst>
                </a:gridCol>
                <a:gridCol w="515020">
                  <a:extLst>
                    <a:ext uri="{9D8B030D-6E8A-4147-A177-3AD203B41FA5}">
                      <a16:colId xmlns:a16="http://schemas.microsoft.com/office/drawing/2014/main" val="3779712300"/>
                    </a:ext>
                  </a:extLst>
                </a:gridCol>
                <a:gridCol w="685677">
                  <a:extLst>
                    <a:ext uri="{9D8B030D-6E8A-4147-A177-3AD203B41FA5}">
                      <a16:colId xmlns:a16="http://schemas.microsoft.com/office/drawing/2014/main" val="874569974"/>
                    </a:ext>
                  </a:extLst>
                </a:gridCol>
                <a:gridCol w="1097280">
                  <a:extLst>
                    <a:ext uri="{9D8B030D-6E8A-4147-A177-3AD203B41FA5}">
                      <a16:colId xmlns:a16="http://schemas.microsoft.com/office/drawing/2014/main" val="3847548043"/>
                    </a:ext>
                  </a:extLst>
                </a:gridCol>
                <a:gridCol w="927462">
                  <a:extLst>
                    <a:ext uri="{9D8B030D-6E8A-4147-A177-3AD203B41FA5}">
                      <a16:colId xmlns:a16="http://schemas.microsoft.com/office/drawing/2014/main" val="3111708496"/>
                    </a:ext>
                  </a:extLst>
                </a:gridCol>
                <a:gridCol w="1423145">
                  <a:extLst>
                    <a:ext uri="{9D8B030D-6E8A-4147-A177-3AD203B41FA5}">
                      <a16:colId xmlns:a16="http://schemas.microsoft.com/office/drawing/2014/main" val="2725264851"/>
                    </a:ext>
                  </a:extLst>
                </a:gridCol>
                <a:gridCol w="1006545">
                  <a:extLst>
                    <a:ext uri="{9D8B030D-6E8A-4147-A177-3AD203B41FA5}">
                      <a16:colId xmlns:a16="http://schemas.microsoft.com/office/drawing/2014/main" val="3382129891"/>
                    </a:ext>
                  </a:extLst>
                </a:gridCol>
              </a:tblGrid>
              <a:tr h="677459">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gridSpan="2">
                  <a:txBody>
                    <a:bodyPr/>
                    <a:lstStyle/>
                    <a:p>
                      <a:pPr marL="0" marR="0">
                        <a:lnSpc>
                          <a:spcPct val="107000"/>
                        </a:lnSpc>
                        <a:spcBef>
                          <a:spcPts val="0"/>
                        </a:spcBef>
                        <a:spcAft>
                          <a:spcPts val="0"/>
                        </a:spcAft>
                      </a:pPr>
                      <a:r>
                        <a:rPr lang="en-US" sz="1050" dirty="0">
                          <a:solidFill>
                            <a:schemeClr val="bg1"/>
                          </a:solidFill>
                          <a:effectLst/>
                          <a:latin typeface="+mn-lt"/>
                        </a:rPr>
                        <a:t>All Students      </a:t>
                      </a:r>
                    </a:p>
                    <a:p>
                      <a:pPr marL="0" marR="0">
                        <a:lnSpc>
                          <a:spcPct val="107000"/>
                        </a:lnSpc>
                        <a:spcBef>
                          <a:spcPts val="0"/>
                        </a:spcBef>
                        <a:spcAft>
                          <a:spcPts val="0"/>
                        </a:spcAft>
                      </a:pPr>
                      <a:r>
                        <a:rPr lang="en-US" sz="1050" dirty="0">
                          <a:solidFill>
                            <a:schemeClr val="bg1"/>
                          </a:solidFill>
                          <a:effectLst/>
                          <a:latin typeface="+mn-lt"/>
                        </a:rPr>
                        <a:t>(n = 16,422)                    </a:t>
                      </a:r>
                    </a:p>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 </a:t>
                      </a:r>
                    </a:p>
                    <a:p>
                      <a:pPr marL="0" marR="0" algn="ctr">
                        <a:lnSpc>
                          <a:spcPct val="107000"/>
                        </a:lnSpc>
                        <a:spcBef>
                          <a:spcPts val="0"/>
                        </a:spcBef>
                        <a:spcAft>
                          <a:spcPts val="0"/>
                        </a:spcAft>
                      </a:pPr>
                      <a:r>
                        <a:rPr lang="en-US" sz="1050" dirty="0">
                          <a:solidFill>
                            <a:schemeClr val="bg1"/>
                          </a:solidFill>
                          <a:effectLst/>
                          <a:latin typeface="+mn-lt"/>
                        </a:rPr>
                        <a:t>English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a:t>
                      </a:r>
                    </a:p>
                    <a:p>
                      <a:pPr marL="0" marR="0" algn="ctr">
                        <a:lnSpc>
                          <a:spcPct val="107000"/>
                        </a:lnSpc>
                        <a:spcBef>
                          <a:spcPts val="0"/>
                        </a:spcBef>
                        <a:spcAft>
                          <a:spcPts val="0"/>
                        </a:spcAft>
                      </a:pPr>
                      <a:r>
                        <a:rPr lang="en-US" sz="1050" dirty="0">
                          <a:solidFill>
                            <a:schemeClr val="bg1"/>
                          </a:solidFill>
                          <a:effectLst/>
                          <a:latin typeface="+mn-lt"/>
                        </a:rPr>
                        <a:t>Math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extLst>
                  <a:ext uri="{0D108BD9-81ED-4DB2-BD59-A6C34878D82A}">
                    <a16:rowId xmlns:a16="http://schemas.microsoft.com/office/drawing/2014/main" val="3422006613"/>
                  </a:ext>
                </a:extLst>
              </a:tr>
              <a:tr h="217732">
                <a:tc>
                  <a:txBody>
                    <a:bodyPr/>
                    <a:lstStyle/>
                    <a:p>
                      <a:pPr marL="0" marR="0">
                        <a:lnSpc>
                          <a:spcPct val="107000"/>
                        </a:lnSpc>
                        <a:spcBef>
                          <a:spcPts val="0"/>
                        </a:spcBef>
                        <a:spcAft>
                          <a:spcPts val="0"/>
                        </a:spcAft>
                      </a:pPr>
                      <a:r>
                        <a:rPr lang="en-US" sz="1050" b="1">
                          <a:solidFill>
                            <a:schemeClr val="bg1"/>
                          </a:solidFill>
                          <a:effectLst/>
                          <a:latin typeface="+mn-lt"/>
                        </a:rPr>
                        <a:t>Characteristics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M</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SD</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Range</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21888379"/>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Age</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13.29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9.8 – 19.6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84087188"/>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Gender</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23516933"/>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Male</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8383 (51.05)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3,178 (44.48)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5,270 (56.13)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2,152 (50.41)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6,201 (51.25)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0467567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Female</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8039 (48.95)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3,996 (55.52)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4,041 (43.87)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2117 (49.59)</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5,899 (48.75)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90163647"/>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Race/Ethnicity </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23028662"/>
                  </a:ext>
                </a:extLst>
              </a:tr>
              <a:tr h="301535">
                <a:tc>
                  <a:txBody>
                    <a:bodyPr/>
                    <a:lstStyle/>
                    <a:p>
                      <a:pPr marL="0" marR="0">
                        <a:lnSpc>
                          <a:spcPct val="107000"/>
                        </a:lnSpc>
                        <a:spcBef>
                          <a:spcPts val="0"/>
                        </a:spcBef>
                        <a:spcAft>
                          <a:spcPts val="0"/>
                        </a:spcAft>
                      </a:pPr>
                      <a:r>
                        <a:rPr lang="en-US" sz="1050" b="1">
                          <a:solidFill>
                            <a:schemeClr val="bg1"/>
                          </a:solidFill>
                          <a:effectLst/>
                          <a:latin typeface="+mn-lt"/>
                        </a:rPr>
                        <a:t>African Americans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1488 (9.10)</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518 (34.81)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970 (65.19)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235 (15.82)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1,250 (84.18)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89573684"/>
                  </a:ext>
                </a:extLst>
              </a:tr>
              <a:tr h="343193">
                <a:tc>
                  <a:txBody>
                    <a:bodyPr/>
                    <a:lstStyle/>
                    <a:p>
                      <a:pPr marL="0" marR="0">
                        <a:lnSpc>
                          <a:spcPct val="107000"/>
                        </a:lnSpc>
                        <a:spcBef>
                          <a:spcPts val="0"/>
                        </a:spcBef>
                        <a:spcAft>
                          <a:spcPts val="0"/>
                        </a:spcAft>
                      </a:pPr>
                      <a:r>
                        <a:rPr lang="en-US" sz="1050" b="1">
                          <a:solidFill>
                            <a:schemeClr val="bg1"/>
                          </a:solidFill>
                          <a:effectLst/>
                          <a:latin typeface="+mn-lt"/>
                        </a:rPr>
                        <a:t>Hispanics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12,972 (79.32)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5,647 (43.53)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7,325 (56.47)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3,337 (25.69)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9,650 (74.31)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3979802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Other Minorities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1,067 (6.52)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510 (47.80)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557 (52.20)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371 (34.74)</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697 (65.26)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4388896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Whites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828 (5.06)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469 (56.64)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359 (43.36)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326 (39.32)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503 (60.68)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43857215"/>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Low SES status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02246030"/>
                  </a:ext>
                </a:extLst>
              </a:tr>
              <a:tr h="434374">
                <a:tc>
                  <a:txBody>
                    <a:bodyPr/>
                    <a:lstStyle/>
                    <a:p>
                      <a:pPr marL="0" marR="0">
                        <a:lnSpc>
                          <a:spcPct val="107000"/>
                        </a:lnSpc>
                        <a:spcBef>
                          <a:spcPts val="0"/>
                        </a:spcBef>
                        <a:spcAft>
                          <a:spcPts val="0"/>
                        </a:spcAft>
                      </a:pPr>
                      <a:r>
                        <a:rPr lang="en-US" sz="1050" b="1">
                          <a:solidFill>
                            <a:schemeClr val="bg1"/>
                          </a:solidFill>
                          <a:effectLst/>
                          <a:latin typeface="+mn-lt"/>
                        </a:rPr>
                        <a:t>Yes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13,952 (85.31)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5,803 (41.59)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8,149 (58.41)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3,447 (24.69)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10,515 (75.31)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61931940"/>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No</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2403 (14.68)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1,341 (55.81)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1,062 (44.19)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822 (34.15)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1,585 (65.85)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20489161"/>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Grade level</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60452546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4</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2,823 (17.26)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1,084 (38.40)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1739 (61.60)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859 (30.36)</a:t>
                      </a:r>
                      <a:endParaRPr lang="en-US" sz="1050" dirty="0">
                        <a:effectLst/>
                        <a:highlight>
                          <a:srgbClr val="FFFF00"/>
                        </a:highligh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1,970 (69.64)</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73405177"/>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5</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3,050 (18.65)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1,243 (40.75)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1,807 (59.25)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649 (21.25)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2,405 (78.75)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18722364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6</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2,957 (18.08)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1,274 (43.08)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1,683 (56.92)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847 (28.62)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2,112 (71.38)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25164717"/>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7</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2,761 (16.88)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1,250 (45.27)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1,511 (54.73)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760 (27.50)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2,004 (72.50)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86001603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8</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2,498 (15.27)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1,106 (44.28)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1,392 (55.72)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682 (27.32)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1,814 (72.68)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88912480"/>
                  </a:ext>
                </a:extLst>
              </a:tr>
              <a:tr h="251350">
                <a:tc>
                  <a:txBody>
                    <a:bodyPr/>
                    <a:lstStyle/>
                    <a:p>
                      <a:pPr marL="0" marR="0">
                        <a:lnSpc>
                          <a:spcPct val="107000"/>
                        </a:lnSpc>
                        <a:spcBef>
                          <a:spcPts val="0"/>
                        </a:spcBef>
                        <a:spcAft>
                          <a:spcPts val="0"/>
                        </a:spcAft>
                      </a:pPr>
                      <a:r>
                        <a:rPr lang="en-US" sz="1050" b="1">
                          <a:solidFill>
                            <a:schemeClr val="bg1"/>
                          </a:solidFill>
                          <a:effectLst/>
                          <a:latin typeface="+mn-lt"/>
                        </a:rPr>
                        <a:t>11</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2,266 (13.86)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1,187 (52.38)</a:t>
                      </a:r>
                      <a:endParaRPr lang="en-US" sz="1050" dirty="0">
                        <a:effectLst/>
                        <a:highlight>
                          <a:srgbClr val="FFFF00"/>
                        </a:highligh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1,079 (47.62)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472 (20.82)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1,795 (79.18)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59087617"/>
                  </a:ext>
                </a:extLst>
              </a:tr>
              <a:tr h="259838">
                <a:tc>
                  <a:txBody>
                    <a:bodyPr/>
                    <a:lstStyle/>
                    <a:p>
                      <a:pPr marL="0" marR="0" algn="ctr">
                        <a:lnSpc>
                          <a:spcPct val="107000"/>
                        </a:lnSpc>
                        <a:spcBef>
                          <a:spcPts val="0"/>
                        </a:spcBef>
                        <a:spcAft>
                          <a:spcPts val="0"/>
                        </a:spcAft>
                      </a:pPr>
                      <a:r>
                        <a:rPr lang="en-US" sz="1050" b="1" dirty="0">
                          <a:solidFill>
                            <a:schemeClr val="bg1"/>
                          </a:solidFill>
                          <a:effectLst/>
                          <a:latin typeface="+mn-lt"/>
                        </a:rPr>
                        <a:t>All Students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16,422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7,144 (43.68)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9,211 (56.31)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4,269 (26.08)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12,100 (73.92)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541219163"/>
                  </a:ext>
                </a:extLst>
              </a:tr>
            </a:tbl>
          </a:graphicData>
        </a:graphic>
      </p:graphicFrame>
      <p:graphicFrame>
        <p:nvGraphicFramePr>
          <p:cNvPr id="10" name="Table 9">
            <a:extLst>
              <a:ext uri="{FF2B5EF4-FFF2-40B4-BE49-F238E27FC236}">
                <a16:creationId xmlns:a16="http://schemas.microsoft.com/office/drawing/2014/main" id="{A5C2ACF0-2B4A-40A2-AAF5-8AB5DED8C5B7}"/>
              </a:ext>
            </a:extLst>
          </p:cNvPr>
          <p:cNvGraphicFramePr>
            <a:graphicFrameLocks noGrp="1"/>
          </p:cNvGraphicFramePr>
          <p:nvPr/>
        </p:nvGraphicFramePr>
        <p:xfrm>
          <a:off x="1700349" y="0"/>
          <a:ext cx="8791302" cy="170688"/>
        </p:xfrm>
        <a:graphic>
          <a:graphicData uri="http://schemas.openxmlformats.org/drawingml/2006/table">
            <a:tbl>
              <a:tblPr firstRow="1" firstCol="1" bandRow="1">
                <a:tableStyleId>{5C22544A-7EE6-4342-B048-85BDC9FD1C3A}</a:tableStyleId>
              </a:tblPr>
              <a:tblGrid>
                <a:gridCol w="8791302">
                  <a:extLst>
                    <a:ext uri="{9D8B030D-6E8A-4147-A177-3AD203B41FA5}">
                      <a16:colId xmlns:a16="http://schemas.microsoft.com/office/drawing/2014/main" val="425651399"/>
                    </a:ext>
                  </a:extLst>
                </a:gridCol>
              </a:tblGrid>
              <a:tr h="0">
                <a:tc>
                  <a:txBody>
                    <a:bodyPr/>
                    <a:lstStyle/>
                    <a:p>
                      <a:pPr marL="0" marR="0">
                        <a:lnSpc>
                          <a:spcPct val="107000"/>
                        </a:lnSpc>
                        <a:spcBef>
                          <a:spcPts val="0"/>
                        </a:spcBef>
                        <a:spcAft>
                          <a:spcPts val="0"/>
                        </a:spcAft>
                      </a:pPr>
                      <a:r>
                        <a:rPr lang="en-US" sz="1100" dirty="0">
                          <a:solidFill>
                            <a:schemeClr val="bg1"/>
                          </a:solidFill>
                          <a:effectLst/>
                        </a:rPr>
                        <a:t>Table 1: Descriptive Statistics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5518830"/>
                  </a:ext>
                </a:extLst>
              </a:tr>
            </a:tbl>
          </a:graphicData>
        </a:graphic>
      </p:graphicFrame>
      <p:sp>
        <p:nvSpPr>
          <p:cNvPr id="6" name="Rectangle 5">
            <a:extLst>
              <a:ext uri="{FF2B5EF4-FFF2-40B4-BE49-F238E27FC236}">
                <a16:creationId xmlns:a16="http://schemas.microsoft.com/office/drawing/2014/main" id="{48466EBB-8EC6-4C1A-8B38-D6DF2A17F209}"/>
              </a:ext>
            </a:extLst>
          </p:cNvPr>
          <p:cNvSpPr/>
          <p:nvPr/>
        </p:nvSpPr>
        <p:spPr>
          <a:xfrm>
            <a:off x="1700347" y="4781681"/>
            <a:ext cx="8791303" cy="176943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168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1A8A4A-E966-4BA2-96FA-0C5F2275D769}"/>
              </a:ext>
            </a:extLst>
          </p:cNvPr>
          <p:cNvGraphicFramePr>
            <a:graphicFrameLocks noGrp="1"/>
          </p:cNvGraphicFramePr>
          <p:nvPr>
            <p:ph idx="1"/>
            <p:extLst>
              <p:ext uri="{D42A27DB-BD31-4B8C-83A1-F6EECF244321}">
                <p14:modId xmlns:p14="http://schemas.microsoft.com/office/powerpoint/2010/main" val="3663226930"/>
              </p:ext>
            </p:extLst>
          </p:nvPr>
        </p:nvGraphicFramePr>
        <p:xfrm>
          <a:off x="1700349" y="190078"/>
          <a:ext cx="8791302" cy="6667922"/>
        </p:xfrm>
        <a:graphic>
          <a:graphicData uri="http://schemas.openxmlformats.org/drawingml/2006/table">
            <a:tbl>
              <a:tblPr firstRow="1" firstCol="1" bandRow="1">
                <a:tableStyleId>{5C22544A-7EE6-4342-B048-85BDC9FD1C3A}</a:tableStyleId>
              </a:tblPr>
              <a:tblGrid>
                <a:gridCol w="1513909">
                  <a:extLst>
                    <a:ext uri="{9D8B030D-6E8A-4147-A177-3AD203B41FA5}">
                      <a16:colId xmlns:a16="http://schemas.microsoft.com/office/drawing/2014/main" val="69526838"/>
                    </a:ext>
                  </a:extLst>
                </a:gridCol>
                <a:gridCol w="1059585">
                  <a:extLst>
                    <a:ext uri="{9D8B030D-6E8A-4147-A177-3AD203B41FA5}">
                      <a16:colId xmlns:a16="http://schemas.microsoft.com/office/drawing/2014/main" val="3326181795"/>
                    </a:ext>
                  </a:extLst>
                </a:gridCol>
                <a:gridCol w="562679">
                  <a:extLst>
                    <a:ext uri="{9D8B030D-6E8A-4147-A177-3AD203B41FA5}">
                      <a16:colId xmlns:a16="http://schemas.microsoft.com/office/drawing/2014/main" val="335928346"/>
                    </a:ext>
                  </a:extLst>
                </a:gridCol>
                <a:gridCol w="515020">
                  <a:extLst>
                    <a:ext uri="{9D8B030D-6E8A-4147-A177-3AD203B41FA5}">
                      <a16:colId xmlns:a16="http://schemas.microsoft.com/office/drawing/2014/main" val="3779712300"/>
                    </a:ext>
                  </a:extLst>
                </a:gridCol>
                <a:gridCol w="685677">
                  <a:extLst>
                    <a:ext uri="{9D8B030D-6E8A-4147-A177-3AD203B41FA5}">
                      <a16:colId xmlns:a16="http://schemas.microsoft.com/office/drawing/2014/main" val="874569974"/>
                    </a:ext>
                  </a:extLst>
                </a:gridCol>
                <a:gridCol w="1097280">
                  <a:extLst>
                    <a:ext uri="{9D8B030D-6E8A-4147-A177-3AD203B41FA5}">
                      <a16:colId xmlns:a16="http://schemas.microsoft.com/office/drawing/2014/main" val="3847548043"/>
                    </a:ext>
                  </a:extLst>
                </a:gridCol>
                <a:gridCol w="927462">
                  <a:extLst>
                    <a:ext uri="{9D8B030D-6E8A-4147-A177-3AD203B41FA5}">
                      <a16:colId xmlns:a16="http://schemas.microsoft.com/office/drawing/2014/main" val="3111708496"/>
                    </a:ext>
                  </a:extLst>
                </a:gridCol>
                <a:gridCol w="1423145">
                  <a:extLst>
                    <a:ext uri="{9D8B030D-6E8A-4147-A177-3AD203B41FA5}">
                      <a16:colId xmlns:a16="http://schemas.microsoft.com/office/drawing/2014/main" val="2725264851"/>
                    </a:ext>
                  </a:extLst>
                </a:gridCol>
                <a:gridCol w="1006545">
                  <a:extLst>
                    <a:ext uri="{9D8B030D-6E8A-4147-A177-3AD203B41FA5}">
                      <a16:colId xmlns:a16="http://schemas.microsoft.com/office/drawing/2014/main" val="3382129891"/>
                    </a:ext>
                  </a:extLst>
                </a:gridCol>
              </a:tblGrid>
              <a:tr h="677459">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gridSpan="2">
                  <a:txBody>
                    <a:bodyPr/>
                    <a:lstStyle/>
                    <a:p>
                      <a:pPr marL="0" marR="0">
                        <a:lnSpc>
                          <a:spcPct val="107000"/>
                        </a:lnSpc>
                        <a:spcBef>
                          <a:spcPts val="0"/>
                        </a:spcBef>
                        <a:spcAft>
                          <a:spcPts val="0"/>
                        </a:spcAft>
                      </a:pPr>
                      <a:r>
                        <a:rPr lang="en-US" sz="1050" dirty="0">
                          <a:solidFill>
                            <a:schemeClr val="bg1"/>
                          </a:solidFill>
                          <a:effectLst/>
                          <a:latin typeface="+mn-lt"/>
                        </a:rPr>
                        <a:t>All Students      </a:t>
                      </a:r>
                    </a:p>
                    <a:p>
                      <a:pPr marL="0" marR="0">
                        <a:lnSpc>
                          <a:spcPct val="107000"/>
                        </a:lnSpc>
                        <a:spcBef>
                          <a:spcPts val="0"/>
                        </a:spcBef>
                        <a:spcAft>
                          <a:spcPts val="0"/>
                        </a:spcAft>
                      </a:pPr>
                      <a:r>
                        <a:rPr lang="en-US" sz="1050" dirty="0">
                          <a:solidFill>
                            <a:schemeClr val="bg1"/>
                          </a:solidFill>
                          <a:effectLst/>
                          <a:latin typeface="+mn-lt"/>
                        </a:rPr>
                        <a:t>(n = 16,422)                    </a:t>
                      </a:r>
                    </a:p>
                    <a:p>
                      <a:pPr marL="0" marR="0">
                        <a:lnSpc>
                          <a:spcPct val="107000"/>
                        </a:lnSpc>
                        <a:spcBef>
                          <a:spcPts val="0"/>
                        </a:spcBef>
                        <a:spcAft>
                          <a:spcPts val="0"/>
                        </a:spcAft>
                      </a:pPr>
                      <a:r>
                        <a:rPr lang="en-US" sz="1050" dirty="0">
                          <a:solidFill>
                            <a:schemeClr val="bg1"/>
                          </a:solidFill>
                          <a:effectLst/>
                          <a:latin typeface="+mn-lt"/>
                        </a:rPr>
                        <a:t>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 </a:t>
                      </a:r>
                    </a:p>
                    <a:p>
                      <a:pPr marL="0" marR="0" algn="ctr">
                        <a:lnSpc>
                          <a:spcPct val="107000"/>
                        </a:lnSpc>
                        <a:spcBef>
                          <a:spcPts val="0"/>
                        </a:spcBef>
                        <a:spcAft>
                          <a:spcPts val="0"/>
                        </a:spcAft>
                      </a:pPr>
                      <a:r>
                        <a:rPr lang="en-US" sz="1050" dirty="0">
                          <a:solidFill>
                            <a:schemeClr val="bg1"/>
                          </a:solidFill>
                          <a:effectLst/>
                          <a:latin typeface="+mn-lt"/>
                        </a:rPr>
                        <a:t>English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1050" dirty="0">
                          <a:solidFill>
                            <a:schemeClr val="bg1"/>
                          </a:solidFill>
                          <a:effectLst/>
                          <a:latin typeface="+mn-lt"/>
                        </a:rPr>
                        <a:t>CAASP</a:t>
                      </a:r>
                    </a:p>
                    <a:p>
                      <a:pPr marL="0" marR="0" algn="ctr">
                        <a:lnSpc>
                          <a:spcPct val="107000"/>
                        </a:lnSpc>
                        <a:spcBef>
                          <a:spcPts val="0"/>
                        </a:spcBef>
                        <a:spcAft>
                          <a:spcPts val="0"/>
                        </a:spcAft>
                      </a:pPr>
                      <a:r>
                        <a:rPr lang="en-US" sz="1050" dirty="0">
                          <a:solidFill>
                            <a:schemeClr val="bg1"/>
                          </a:solidFill>
                          <a:effectLst/>
                          <a:latin typeface="+mn-lt"/>
                        </a:rPr>
                        <a:t>Math     </a:t>
                      </a:r>
                      <a:endParaRPr lang="en-US" sz="1050"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hMerge="1">
                  <a:txBody>
                    <a:bodyPr/>
                    <a:lstStyle/>
                    <a:p>
                      <a:endParaRPr lang="en-US"/>
                    </a:p>
                  </a:txBody>
                  <a:tcPr/>
                </a:tc>
                <a:extLst>
                  <a:ext uri="{0D108BD9-81ED-4DB2-BD59-A6C34878D82A}">
                    <a16:rowId xmlns:a16="http://schemas.microsoft.com/office/drawing/2014/main" val="3422006613"/>
                  </a:ext>
                </a:extLst>
              </a:tr>
              <a:tr h="217732">
                <a:tc>
                  <a:txBody>
                    <a:bodyPr/>
                    <a:lstStyle/>
                    <a:p>
                      <a:pPr marL="0" marR="0">
                        <a:lnSpc>
                          <a:spcPct val="107000"/>
                        </a:lnSpc>
                        <a:spcBef>
                          <a:spcPts val="0"/>
                        </a:spcBef>
                        <a:spcAft>
                          <a:spcPts val="0"/>
                        </a:spcAft>
                      </a:pPr>
                      <a:r>
                        <a:rPr lang="en-US" sz="1050" b="1">
                          <a:solidFill>
                            <a:schemeClr val="bg1"/>
                          </a:solidFill>
                          <a:effectLst/>
                          <a:latin typeface="+mn-lt"/>
                        </a:rPr>
                        <a:t>Characteristics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M</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SD</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Range</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gn="ctr">
                        <a:lnSpc>
                          <a:spcPct val="107000"/>
                        </a:lnSpc>
                        <a:spcBef>
                          <a:spcPts val="0"/>
                        </a:spcBef>
                        <a:spcAft>
                          <a:spcPts val="0"/>
                        </a:spcAft>
                      </a:pPr>
                      <a:r>
                        <a:rPr lang="en-US" sz="1050" dirty="0">
                          <a:effectLst/>
                          <a:latin typeface="+mn-lt"/>
                        </a:rPr>
                        <a:t>Standard Not Met</a:t>
                      </a:r>
                    </a:p>
                    <a:p>
                      <a:pPr marL="0" marR="0" algn="ctr">
                        <a:lnSpc>
                          <a:spcPct val="107000"/>
                        </a:lnSpc>
                        <a:spcBef>
                          <a:spcPts val="0"/>
                        </a:spcBef>
                        <a:spcAft>
                          <a:spcPts val="0"/>
                        </a:spcAft>
                      </a:pPr>
                      <a:r>
                        <a:rPr lang="en-US" sz="1050" dirty="0">
                          <a:effectLst/>
                          <a:latin typeface="+mn-lt"/>
                        </a:rPr>
                        <a:t>n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21888379"/>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Age</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13.29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9.8 – 19.6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84087188"/>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Gender</a:t>
                      </a:r>
                      <a:endParaRPr lang="en-US" sz="1050" b="1" u="sng"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223516933"/>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Male</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8383 (51.05)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3,178 (44.48)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5,270 (56.13)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2,152 (50.41)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6,201 (51.25)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0467567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Female</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8039 (48.95)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3,996 (55.52)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4,041 (43.87)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2117 (49.59)</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5,899 (48.75)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890163647"/>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Race/Ethnicity </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23028662"/>
                  </a:ext>
                </a:extLst>
              </a:tr>
              <a:tr h="301535">
                <a:tc>
                  <a:txBody>
                    <a:bodyPr/>
                    <a:lstStyle/>
                    <a:p>
                      <a:pPr marL="0" marR="0">
                        <a:lnSpc>
                          <a:spcPct val="107000"/>
                        </a:lnSpc>
                        <a:spcBef>
                          <a:spcPts val="0"/>
                        </a:spcBef>
                        <a:spcAft>
                          <a:spcPts val="0"/>
                        </a:spcAft>
                      </a:pPr>
                      <a:r>
                        <a:rPr lang="en-US" sz="1050" b="1">
                          <a:solidFill>
                            <a:schemeClr val="bg1"/>
                          </a:solidFill>
                          <a:effectLst/>
                          <a:latin typeface="+mn-lt"/>
                        </a:rPr>
                        <a:t>African Americans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1488 (9.10)</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518 (34.81)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970 (65.19)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235 (15.82)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1,250 (84.18)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89573684"/>
                  </a:ext>
                </a:extLst>
              </a:tr>
              <a:tr h="343193">
                <a:tc>
                  <a:txBody>
                    <a:bodyPr/>
                    <a:lstStyle/>
                    <a:p>
                      <a:pPr marL="0" marR="0">
                        <a:lnSpc>
                          <a:spcPct val="107000"/>
                        </a:lnSpc>
                        <a:spcBef>
                          <a:spcPts val="0"/>
                        </a:spcBef>
                        <a:spcAft>
                          <a:spcPts val="0"/>
                        </a:spcAft>
                      </a:pPr>
                      <a:r>
                        <a:rPr lang="en-US" sz="1050" b="1">
                          <a:solidFill>
                            <a:schemeClr val="bg1"/>
                          </a:solidFill>
                          <a:effectLst/>
                          <a:latin typeface="+mn-lt"/>
                        </a:rPr>
                        <a:t>Hispanics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12,972 (79.32)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5,647 (43.53)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7,325 (56.47)</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3,337 (25.69)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9,650 (74.31)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63979802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Other Minorities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1,067 (6.52)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510 (47.80)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557 (52.20)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371 (34.74)</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697 (65.26)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43888961"/>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Whites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828 (5.06)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469 (56.64)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359 (43.36)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326 (39.32)</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503 (60.68)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43857215"/>
                  </a:ext>
                </a:extLst>
              </a:tr>
              <a:tr h="259838">
                <a:tc>
                  <a:txBody>
                    <a:bodyPr/>
                    <a:lstStyle/>
                    <a:p>
                      <a:pPr marL="0" marR="0" algn="ctr">
                        <a:lnSpc>
                          <a:spcPct val="107000"/>
                        </a:lnSpc>
                        <a:spcBef>
                          <a:spcPts val="0"/>
                        </a:spcBef>
                        <a:spcAft>
                          <a:spcPts val="0"/>
                        </a:spcAft>
                      </a:pPr>
                      <a:r>
                        <a:rPr lang="en-US" sz="1050" b="1" u="sng" dirty="0">
                          <a:solidFill>
                            <a:schemeClr val="bg1"/>
                          </a:solidFill>
                          <a:effectLst/>
                          <a:latin typeface="+mn-lt"/>
                        </a:rPr>
                        <a:t>Low SES status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702246030"/>
                  </a:ext>
                </a:extLst>
              </a:tr>
              <a:tr h="434374">
                <a:tc>
                  <a:txBody>
                    <a:bodyPr/>
                    <a:lstStyle/>
                    <a:p>
                      <a:pPr marL="0" marR="0">
                        <a:lnSpc>
                          <a:spcPct val="107000"/>
                        </a:lnSpc>
                        <a:spcBef>
                          <a:spcPts val="0"/>
                        </a:spcBef>
                        <a:spcAft>
                          <a:spcPts val="0"/>
                        </a:spcAft>
                      </a:pPr>
                      <a:r>
                        <a:rPr lang="en-US" sz="1050" b="1">
                          <a:solidFill>
                            <a:schemeClr val="bg1"/>
                          </a:solidFill>
                          <a:effectLst/>
                          <a:latin typeface="+mn-lt"/>
                        </a:rPr>
                        <a:t>Yes</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13,952 (85.31)</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5,803 (41.59)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8,149 (58.41)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3,447 (24.69)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10,515 (75.31)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861931940"/>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No</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2403 (14.68)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1,341 (55.81)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1,062 (44.19)</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822 (34.15)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1,585 (65.85)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20489161"/>
                  </a:ext>
                </a:extLst>
              </a:tr>
              <a:tr h="259838">
                <a:tc>
                  <a:txBody>
                    <a:bodyPr/>
                    <a:lstStyle/>
                    <a:p>
                      <a:pPr marL="0" marR="0" algn="ctr">
                        <a:lnSpc>
                          <a:spcPct val="107000"/>
                        </a:lnSpc>
                        <a:spcBef>
                          <a:spcPts val="0"/>
                        </a:spcBef>
                        <a:spcAft>
                          <a:spcPts val="0"/>
                        </a:spcAft>
                      </a:pPr>
                      <a:r>
                        <a:rPr lang="en-US" sz="1050" b="1" u="sng">
                          <a:solidFill>
                            <a:schemeClr val="bg1"/>
                          </a:solidFill>
                          <a:effectLst/>
                          <a:latin typeface="+mn-lt"/>
                        </a:rPr>
                        <a:t>Grade level</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60452546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4</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2,823 (17.26)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1,084 (38.40)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1739 (61.60)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859 (30.36)</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1,970 (69.64)</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73405177"/>
                  </a:ext>
                </a:extLst>
              </a:tr>
              <a:tr h="259838">
                <a:tc>
                  <a:txBody>
                    <a:bodyPr/>
                    <a:lstStyle/>
                    <a:p>
                      <a:pPr marL="0" marR="0">
                        <a:lnSpc>
                          <a:spcPct val="107000"/>
                        </a:lnSpc>
                        <a:spcBef>
                          <a:spcPts val="0"/>
                        </a:spcBef>
                        <a:spcAft>
                          <a:spcPts val="0"/>
                        </a:spcAft>
                      </a:pPr>
                      <a:r>
                        <a:rPr lang="en-US" sz="1050" b="1" dirty="0">
                          <a:solidFill>
                            <a:schemeClr val="bg1"/>
                          </a:solidFill>
                          <a:effectLst/>
                          <a:latin typeface="+mn-lt"/>
                        </a:rPr>
                        <a:t>5</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3,050 (18.65)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1,243 (40.75)</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1,807 (59.25)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649 (21.25)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2,405 (78.75)</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1187223646"/>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6</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2,957 (18.08)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1,274 (43.08)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1,683 (56.92)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847 (28.62)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2,112 (71.38)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4125164717"/>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7</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2,761 (16.88)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1,250 (45.27)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1,511 (54.73)</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760 (27.50)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2,004 (72.50)</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860016034"/>
                  </a:ext>
                </a:extLst>
              </a:tr>
              <a:tr h="259838">
                <a:tc>
                  <a:txBody>
                    <a:bodyPr/>
                    <a:lstStyle/>
                    <a:p>
                      <a:pPr marL="0" marR="0">
                        <a:lnSpc>
                          <a:spcPct val="107000"/>
                        </a:lnSpc>
                        <a:spcBef>
                          <a:spcPts val="0"/>
                        </a:spcBef>
                        <a:spcAft>
                          <a:spcPts val="0"/>
                        </a:spcAft>
                      </a:pPr>
                      <a:r>
                        <a:rPr lang="en-US" sz="1050" b="1">
                          <a:solidFill>
                            <a:schemeClr val="bg1"/>
                          </a:solidFill>
                          <a:effectLst/>
                          <a:latin typeface="+mn-lt"/>
                        </a:rPr>
                        <a:t>8</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2,498 (15.27)</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1,106 (44.28)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1,392 (55.72)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682 (27.32)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1,814 (72.68)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688912480"/>
                  </a:ext>
                </a:extLst>
              </a:tr>
              <a:tr h="251350">
                <a:tc>
                  <a:txBody>
                    <a:bodyPr/>
                    <a:lstStyle/>
                    <a:p>
                      <a:pPr marL="0" marR="0">
                        <a:lnSpc>
                          <a:spcPct val="107000"/>
                        </a:lnSpc>
                        <a:spcBef>
                          <a:spcPts val="0"/>
                        </a:spcBef>
                        <a:spcAft>
                          <a:spcPts val="0"/>
                        </a:spcAft>
                      </a:pPr>
                      <a:r>
                        <a:rPr lang="en-US" sz="1050" b="1">
                          <a:solidFill>
                            <a:schemeClr val="bg1"/>
                          </a:solidFill>
                          <a:effectLst/>
                          <a:latin typeface="+mn-lt"/>
                        </a:rPr>
                        <a:t>11</a:t>
                      </a:r>
                      <a:endParaRPr lang="en-US" sz="1050" b="1">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2,266 (13.86)</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1,187 (52.38)</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1,079 (47.62)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472 (20.82)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1,795 (79.18)</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159087617"/>
                  </a:ext>
                </a:extLst>
              </a:tr>
              <a:tr h="259838">
                <a:tc>
                  <a:txBody>
                    <a:bodyPr/>
                    <a:lstStyle/>
                    <a:p>
                      <a:pPr marL="0" marR="0" algn="ctr">
                        <a:lnSpc>
                          <a:spcPct val="107000"/>
                        </a:lnSpc>
                        <a:spcBef>
                          <a:spcPts val="0"/>
                        </a:spcBef>
                        <a:spcAft>
                          <a:spcPts val="0"/>
                        </a:spcAft>
                      </a:pPr>
                      <a:r>
                        <a:rPr lang="en-US" sz="1050" b="1" dirty="0">
                          <a:solidFill>
                            <a:schemeClr val="bg1"/>
                          </a:solidFill>
                          <a:effectLst/>
                          <a:latin typeface="+mn-lt"/>
                        </a:rPr>
                        <a:t>All Students</a:t>
                      </a:r>
                      <a:endParaRPr lang="en-US" sz="1050" b="1" dirty="0">
                        <a:solidFill>
                          <a:schemeClr val="bg1"/>
                        </a:solidFill>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16,422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 </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a:effectLst/>
                          <a:latin typeface="+mn-lt"/>
                        </a:rPr>
                        <a:t> </a:t>
                      </a:r>
                      <a:endParaRPr lang="en-US" sz="105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7,144 (43.68)</a:t>
                      </a:r>
                      <a:endParaRPr lang="en-US" sz="1050" dirty="0">
                        <a:effectLst/>
                        <a:highlight>
                          <a:srgbClr val="FFFF00"/>
                        </a:highligh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9,211 (56.31)</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highlight>
                            <a:srgbClr val="FFFF00"/>
                          </a:highlight>
                          <a:latin typeface="+mn-lt"/>
                        </a:rPr>
                        <a:t>4,269 (26.08)</a:t>
                      </a:r>
                      <a:endParaRPr lang="en-US" sz="1050" dirty="0">
                        <a:effectLst/>
                        <a:highlight>
                          <a:srgbClr val="FFFF00"/>
                        </a:highlight>
                        <a:latin typeface="+mn-lt"/>
                        <a:ea typeface="Calibri" panose="020F0502020204030204" pitchFamily="34" charset="0"/>
                        <a:cs typeface="Times New Roman" panose="02020603050405020304" pitchFamily="18" charset="0"/>
                      </a:endParaRPr>
                    </a:p>
                  </a:txBody>
                  <a:tcPr marL="59716" marR="59716" marT="0" marB="0"/>
                </a:tc>
                <a:tc>
                  <a:txBody>
                    <a:bodyPr/>
                    <a:lstStyle/>
                    <a:p>
                      <a:pPr marL="0" marR="0">
                        <a:lnSpc>
                          <a:spcPct val="107000"/>
                        </a:lnSpc>
                        <a:spcBef>
                          <a:spcPts val="0"/>
                        </a:spcBef>
                        <a:spcAft>
                          <a:spcPts val="0"/>
                        </a:spcAft>
                      </a:pPr>
                      <a:r>
                        <a:rPr lang="en-US" sz="1050" dirty="0">
                          <a:effectLst/>
                          <a:latin typeface="+mn-lt"/>
                        </a:rPr>
                        <a:t>12,100 (73.92)</a:t>
                      </a:r>
                      <a:endParaRPr lang="en-US" sz="1050" dirty="0">
                        <a:effectLst/>
                        <a:latin typeface="+mn-lt"/>
                        <a:ea typeface="Calibri" panose="020F0502020204030204" pitchFamily="34" charset="0"/>
                        <a:cs typeface="Times New Roman" panose="02020603050405020304" pitchFamily="18" charset="0"/>
                      </a:endParaRPr>
                    </a:p>
                  </a:txBody>
                  <a:tcPr marL="59716" marR="59716" marT="0" marB="0"/>
                </a:tc>
                <a:extLst>
                  <a:ext uri="{0D108BD9-81ED-4DB2-BD59-A6C34878D82A}">
                    <a16:rowId xmlns:a16="http://schemas.microsoft.com/office/drawing/2014/main" val="2541219163"/>
                  </a:ext>
                </a:extLst>
              </a:tr>
            </a:tbl>
          </a:graphicData>
        </a:graphic>
      </p:graphicFrame>
      <p:graphicFrame>
        <p:nvGraphicFramePr>
          <p:cNvPr id="10" name="Table 9">
            <a:extLst>
              <a:ext uri="{FF2B5EF4-FFF2-40B4-BE49-F238E27FC236}">
                <a16:creationId xmlns:a16="http://schemas.microsoft.com/office/drawing/2014/main" id="{A5C2ACF0-2B4A-40A2-AAF5-8AB5DED8C5B7}"/>
              </a:ext>
            </a:extLst>
          </p:cNvPr>
          <p:cNvGraphicFramePr>
            <a:graphicFrameLocks noGrp="1"/>
          </p:cNvGraphicFramePr>
          <p:nvPr/>
        </p:nvGraphicFramePr>
        <p:xfrm>
          <a:off x="1700349" y="0"/>
          <a:ext cx="8791302" cy="170688"/>
        </p:xfrm>
        <a:graphic>
          <a:graphicData uri="http://schemas.openxmlformats.org/drawingml/2006/table">
            <a:tbl>
              <a:tblPr firstRow="1" firstCol="1" bandRow="1">
                <a:tableStyleId>{5C22544A-7EE6-4342-B048-85BDC9FD1C3A}</a:tableStyleId>
              </a:tblPr>
              <a:tblGrid>
                <a:gridCol w="8791302">
                  <a:extLst>
                    <a:ext uri="{9D8B030D-6E8A-4147-A177-3AD203B41FA5}">
                      <a16:colId xmlns:a16="http://schemas.microsoft.com/office/drawing/2014/main" val="425651399"/>
                    </a:ext>
                  </a:extLst>
                </a:gridCol>
              </a:tblGrid>
              <a:tr h="0">
                <a:tc>
                  <a:txBody>
                    <a:bodyPr/>
                    <a:lstStyle/>
                    <a:p>
                      <a:pPr marL="0" marR="0">
                        <a:lnSpc>
                          <a:spcPct val="107000"/>
                        </a:lnSpc>
                        <a:spcBef>
                          <a:spcPts val="0"/>
                        </a:spcBef>
                        <a:spcAft>
                          <a:spcPts val="0"/>
                        </a:spcAft>
                      </a:pPr>
                      <a:r>
                        <a:rPr lang="en-US" sz="1100" dirty="0">
                          <a:solidFill>
                            <a:schemeClr val="bg1"/>
                          </a:solidFill>
                          <a:effectLst/>
                        </a:rPr>
                        <a:t>Table 1: Descriptive Statistics</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5518830"/>
                  </a:ext>
                </a:extLst>
              </a:tr>
            </a:tbl>
          </a:graphicData>
        </a:graphic>
      </p:graphicFrame>
      <p:sp>
        <p:nvSpPr>
          <p:cNvPr id="5" name="Rectangle 4">
            <a:extLst>
              <a:ext uri="{FF2B5EF4-FFF2-40B4-BE49-F238E27FC236}">
                <a16:creationId xmlns:a16="http://schemas.microsoft.com/office/drawing/2014/main" id="{F0E8DF1F-9CB6-4DCF-91BE-5FC7039B82CC}"/>
              </a:ext>
            </a:extLst>
          </p:cNvPr>
          <p:cNvSpPr/>
          <p:nvPr/>
        </p:nvSpPr>
        <p:spPr>
          <a:xfrm>
            <a:off x="1700349" y="6594584"/>
            <a:ext cx="8791302" cy="26341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704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04F746-5537-42DA-9DF7-53305D49851B}"/>
              </a:ext>
            </a:extLst>
          </p:cNvPr>
          <p:cNvGraphicFramePr>
            <a:graphicFrameLocks noGrp="1"/>
          </p:cNvGraphicFramePr>
          <p:nvPr>
            <p:extLst>
              <p:ext uri="{D42A27DB-BD31-4B8C-83A1-F6EECF244321}">
                <p14:modId xmlns:p14="http://schemas.microsoft.com/office/powerpoint/2010/main" val="4215993545"/>
              </p:ext>
            </p:extLst>
          </p:nvPr>
        </p:nvGraphicFramePr>
        <p:xfrm>
          <a:off x="2732314" y="9728"/>
          <a:ext cx="6727372" cy="6858605"/>
        </p:xfrm>
        <a:graphic>
          <a:graphicData uri="http://schemas.openxmlformats.org/drawingml/2006/table">
            <a:tbl>
              <a:tblPr firstRow="1" firstCol="1" bandRow="1">
                <a:tableStyleId>{5C22544A-7EE6-4342-B048-85BDC9FD1C3A}</a:tableStyleId>
              </a:tblPr>
              <a:tblGrid>
                <a:gridCol w="1442463">
                  <a:extLst>
                    <a:ext uri="{9D8B030D-6E8A-4147-A177-3AD203B41FA5}">
                      <a16:colId xmlns:a16="http://schemas.microsoft.com/office/drawing/2014/main" val="590925250"/>
                    </a:ext>
                  </a:extLst>
                </a:gridCol>
                <a:gridCol w="1238875">
                  <a:extLst>
                    <a:ext uri="{9D8B030D-6E8A-4147-A177-3AD203B41FA5}">
                      <a16:colId xmlns:a16="http://schemas.microsoft.com/office/drawing/2014/main" val="2052477117"/>
                    </a:ext>
                  </a:extLst>
                </a:gridCol>
                <a:gridCol w="1323728">
                  <a:extLst>
                    <a:ext uri="{9D8B030D-6E8A-4147-A177-3AD203B41FA5}">
                      <a16:colId xmlns:a16="http://schemas.microsoft.com/office/drawing/2014/main" val="1415965480"/>
                    </a:ext>
                  </a:extLst>
                </a:gridCol>
                <a:gridCol w="1233909">
                  <a:extLst>
                    <a:ext uri="{9D8B030D-6E8A-4147-A177-3AD203B41FA5}">
                      <a16:colId xmlns:a16="http://schemas.microsoft.com/office/drawing/2014/main" val="466339084"/>
                    </a:ext>
                  </a:extLst>
                </a:gridCol>
                <a:gridCol w="1488397">
                  <a:extLst>
                    <a:ext uri="{9D8B030D-6E8A-4147-A177-3AD203B41FA5}">
                      <a16:colId xmlns:a16="http://schemas.microsoft.com/office/drawing/2014/main" val="1311690272"/>
                    </a:ext>
                  </a:extLst>
                </a:gridCol>
              </a:tblGrid>
              <a:tr h="185574">
                <a:tc gridSpan="5">
                  <a:txBody>
                    <a:bodyPr/>
                    <a:lstStyle/>
                    <a:p>
                      <a:pPr marL="0" marR="0">
                        <a:lnSpc>
                          <a:spcPct val="107000"/>
                        </a:lnSpc>
                        <a:spcBef>
                          <a:spcPts val="0"/>
                        </a:spcBef>
                        <a:spcAft>
                          <a:spcPts val="0"/>
                        </a:spcAft>
                      </a:pPr>
                      <a:r>
                        <a:rPr lang="en-US" sz="1200" dirty="0">
                          <a:solidFill>
                            <a:schemeClr val="bg1"/>
                          </a:solidFill>
                          <a:effectLst/>
                        </a:rPr>
                        <a:t>Table 2: Model 1 - Age Range  without Grade level</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0321809"/>
                  </a:ext>
                </a:extLst>
              </a:tr>
              <a:tr h="678039">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Math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(95 %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30524715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Age Range</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825127495"/>
                  </a:ext>
                </a:extLst>
              </a:tr>
              <a:tr h="163256">
                <a:tc>
                  <a:txBody>
                    <a:bodyPr/>
                    <a:lstStyle/>
                    <a:p>
                      <a:pPr marL="0" marR="0" algn="l">
                        <a:lnSpc>
                          <a:spcPct val="107000"/>
                        </a:lnSpc>
                        <a:spcBef>
                          <a:spcPts val="0"/>
                        </a:spcBef>
                        <a:spcAft>
                          <a:spcPts val="0"/>
                        </a:spcAft>
                      </a:pPr>
                      <a:r>
                        <a:rPr lang="en-US" sz="1050" b="0">
                          <a:solidFill>
                            <a:schemeClr val="bg1"/>
                          </a:solidFill>
                          <a:effectLst/>
                        </a:rPr>
                        <a:t>9 - 11</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26846273"/>
                  </a:ext>
                </a:extLst>
              </a:tr>
              <a:tr h="195200">
                <a:tc>
                  <a:txBody>
                    <a:bodyPr/>
                    <a:lstStyle/>
                    <a:p>
                      <a:pPr marL="0" marR="0" algn="l">
                        <a:lnSpc>
                          <a:spcPct val="107000"/>
                        </a:lnSpc>
                        <a:spcBef>
                          <a:spcPts val="0"/>
                        </a:spcBef>
                        <a:spcAft>
                          <a:spcPts val="0"/>
                        </a:spcAft>
                      </a:pPr>
                      <a:r>
                        <a:rPr lang="en-US" sz="1050" b="0" dirty="0">
                          <a:solidFill>
                            <a:schemeClr val="bg1"/>
                          </a:solidFill>
                          <a:effectLst/>
                        </a:rPr>
                        <a:t>12 - 13</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1.08 (0.99 - 1.17)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1.04 (0.95 - 1.14)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0.3757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580123916"/>
                  </a:ext>
                </a:extLst>
              </a:tr>
              <a:tr h="195200">
                <a:tc>
                  <a:txBody>
                    <a:bodyPr/>
                    <a:lstStyle/>
                    <a:p>
                      <a:pPr marL="0" marR="0" algn="l">
                        <a:lnSpc>
                          <a:spcPct val="107000"/>
                        </a:lnSpc>
                        <a:spcBef>
                          <a:spcPts val="0"/>
                        </a:spcBef>
                        <a:spcAft>
                          <a:spcPts val="0"/>
                        </a:spcAft>
                      </a:pPr>
                      <a:r>
                        <a:rPr lang="en-US" sz="1050" b="0">
                          <a:solidFill>
                            <a:schemeClr val="bg1"/>
                          </a:solidFill>
                          <a:effectLst/>
                        </a:rPr>
                        <a:t>14 - 15</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1.02 (0.91 - 1.12)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0.7580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0.91 (0.82 - 1.02)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0.1099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16228232"/>
                  </a:ext>
                </a:extLst>
              </a:tr>
              <a:tr h="195200">
                <a:tc>
                  <a:txBody>
                    <a:bodyPr/>
                    <a:lstStyle/>
                    <a:p>
                      <a:pPr marL="0" marR="0" algn="l">
                        <a:lnSpc>
                          <a:spcPct val="107000"/>
                        </a:lnSpc>
                        <a:spcBef>
                          <a:spcPts val="0"/>
                        </a:spcBef>
                        <a:spcAft>
                          <a:spcPts val="0"/>
                        </a:spcAft>
                      </a:pPr>
                      <a:r>
                        <a:rPr lang="en-US" sz="1050" b="0" dirty="0">
                          <a:solidFill>
                            <a:schemeClr val="bg1"/>
                          </a:solidFill>
                          <a:effectLst/>
                        </a:rPr>
                        <a:t>16 - 17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1.70 (1.51 - 1.90)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0.74 (0.65 - 0.85)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924241"/>
                  </a:ext>
                </a:extLst>
              </a:tr>
              <a:tr h="195200">
                <a:tc>
                  <a:txBody>
                    <a:bodyPr/>
                    <a:lstStyle/>
                    <a:p>
                      <a:pPr marL="0" marR="0" algn="l">
                        <a:lnSpc>
                          <a:spcPct val="107000"/>
                        </a:lnSpc>
                        <a:spcBef>
                          <a:spcPts val="0"/>
                        </a:spcBef>
                        <a:spcAft>
                          <a:spcPts val="0"/>
                        </a:spcAft>
                      </a:pPr>
                      <a:r>
                        <a:rPr lang="en-US" sz="1050" b="0" dirty="0">
                          <a:solidFill>
                            <a:schemeClr val="bg1"/>
                          </a:solidFill>
                          <a:effectLst/>
                        </a:rPr>
                        <a:t>18 - 19</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0.54 (0.43 - 0.69)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0.15 (0.10 - 0.23)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45225145"/>
                  </a:ext>
                </a:extLst>
              </a:tr>
              <a:tr h="163256">
                <a:tc>
                  <a:txBody>
                    <a:bodyPr/>
                    <a:lstStyle/>
                    <a:p>
                      <a:pPr marL="0" marR="0" algn="ctr">
                        <a:lnSpc>
                          <a:spcPct val="107000"/>
                        </a:lnSpc>
                        <a:spcBef>
                          <a:spcPts val="0"/>
                        </a:spcBef>
                        <a:spcAft>
                          <a:spcPts val="0"/>
                        </a:spcAft>
                      </a:pPr>
                      <a:r>
                        <a:rPr lang="en-US" sz="1050" u="sng" dirty="0">
                          <a:solidFill>
                            <a:schemeClr val="bg1"/>
                          </a:solidFill>
                          <a:effectLst/>
                        </a:rPr>
                        <a:t>Gender</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69220747"/>
                  </a:ext>
                </a:extLst>
              </a:tr>
              <a:tr h="163256">
                <a:tc>
                  <a:txBody>
                    <a:bodyPr/>
                    <a:lstStyle/>
                    <a:p>
                      <a:pPr marL="0" marR="0" algn="l">
                        <a:lnSpc>
                          <a:spcPct val="107000"/>
                        </a:lnSpc>
                        <a:spcBef>
                          <a:spcPts val="0"/>
                        </a:spcBef>
                        <a:spcAft>
                          <a:spcPts val="0"/>
                        </a:spcAft>
                      </a:pPr>
                      <a:r>
                        <a:rPr lang="en-US" sz="1050" b="0">
                          <a:solidFill>
                            <a:schemeClr val="bg1"/>
                          </a:solidFill>
                          <a:effectLst/>
                        </a:rPr>
                        <a:t>Female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216991122"/>
                  </a:ext>
                </a:extLst>
              </a:tr>
              <a:tr h="195200">
                <a:tc>
                  <a:txBody>
                    <a:bodyPr/>
                    <a:lstStyle/>
                    <a:p>
                      <a:pPr marL="0" marR="0" algn="l">
                        <a:lnSpc>
                          <a:spcPct val="107000"/>
                        </a:lnSpc>
                        <a:spcBef>
                          <a:spcPts val="0"/>
                        </a:spcBef>
                        <a:spcAft>
                          <a:spcPts val="0"/>
                        </a:spcAft>
                      </a:pPr>
                      <a:r>
                        <a:rPr lang="en-US" sz="1050" b="0" dirty="0">
                          <a:solidFill>
                            <a:schemeClr val="bg1"/>
                          </a:solidFill>
                          <a:effectLst/>
                        </a:rPr>
                        <a:t>Male</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0.64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0.99 (0.92 - 1.07)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6352245"/>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Race/Ethnicity</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91819102"/>
                  </a:ext>
                </a:extLst>
              </a:tr>
              <a:tr h="163256">
                <a:tc>
                  <a:txBody>
                    <a:bodyPr/>
                    <a:lstStyle/>
                    <a:p>
                      <a:pPr marL="0" marR="0" algn="l">
                        <a:lnSpc>
                          <a:spcPct val="107000"/>
                        </a:lnSpc>
                        <a:spcBef>
                          <a:spcPts val="0"/>
                        </a:spcBef>
                        <a:spcAft>
                          <a:spcPts val="0"/>
                        </a:spcAft>
                      </a:pPr>
                      <a:r>
                        <a:rPr lang="en-US" sz="1050" b="0">
                          <a:solidFill>
                            <a:schemeClr val="bg1"/>
                          </a:solidFill>
                          <a:effectLst/>
                        </a:rPr>
                        <a:t>White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44485551"/>
                  </a:ext>
                </a:extLst>
              </a:tr>
              <a:tr h="195200">
                <a:tc>
                  <a:txBody>
                    <a:bodyPr/>
                    <a:lstStyle/>
                    <a:p>
                      <a:pPr marL="0" marR="0" algn="l">
                        <a:lnSpc>
                          <a:spcPct val="107000"/>
                        </a:lnSpc>
                        <a:spcBef>
                          <a:spcPts val="0"/>
                        </a:spcBef>
                        <a:spcAft>
                          <a:spcPts val="0"/>
                        </a:spcAft>
                      </a:pPr>
                      <a:r>
                        <a:rPr lang="en-US" sz="1050" b="0">
                          <a:solidFill>
                            <a:schemeClr val="bg1"/>
                          </a:solidFill>
                          <a:effectLst/>
                        </a:rPr>
                        <a:t>African American</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0.40 (0.34 - 0.49)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0.30 (0.24 – 0.37)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66202962"/>
                  </a:ext>
                </a:extLst>
              </a:tr>
              <a:tr h="195200">
                <a:tc>
                  <a:txBody>
                    <a:bodyPr/>
                    <a:lstStyle/>
                    <a:p>
                      <a:pPr marL="0" marR="0" algn="l">
                        <a:lnSpc>
                          <a:spcPct val="107000"/>
                        </a:lnSpc>
                        <a:spcBef>
                          <a:spcPts val="0"/>
                        </a:spcBef>
                        <a:spcAft>
                          <a:spcPts val="0"/>
                        </a:spcAft>
                      </a:pPr>
                      <a:r>
                        <a:rPr lang="en-US" sz="1050" b="0" dirty="0">
                          <a:solidFill>
                            <a:schemeClr val="bg1"/>
                          </a:solidFill>
                          <a:effectLst/>
                        </a:rPr>
                        <a:t>Hispanic</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(0.53 - 0.72)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0.57 (0.49 - 0.66)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76493694"/>
                  </a:ext>
                </a:extLst>
              </a:tr>
              <a:tr h="195200">
                <a:tc>
                  <a:txBody>
                    <a:bodyPr/>
                    <a:lstStyle/>
                    <a:p>
                      <a:pPr marL="0" marR="0" algn="l">
                        <a:lnSpc>
                          <a:spcPct val="107000"/>
                        </a:lnSpc>
                        <a:spcBef>
                          <a:spcPts val="0"/>
                        </a:spcBef>
                        <a:spcAft>
                          <a:spcPts val="0"/>
                        </a:spcAft>
                      </a:pPr>
                      <a:r>
                        <a:rPr lang="en-US" sz="1050" b="0" dirty="0">
                          <a:solidFill>
                            <a:schemeClr val="bg1"/>
                          </a:solidFill>
                          <a:effectLst/>
                        </a:rPr>
                        <a:t>Other Minorities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0.73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0.84 (0.69 – 1.02)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425780849"/>
                  </a:ext>
                </a:extLst>
              </a:tr>
              <a:tr h="163256">
                <a:tc>
                  <a:txBody>
                    <a:bodyPr/>
                    <a:lstStyle/>
                    <a:p>
                      <a:pPr marL="0" marR="0" algn="ctr">
                        <a:lnSpc>
                          <a:spcPct val="107000"/>
                        </a:lnSpc>
                        <a:spcBef>
                          <a:spcPts val="0"/>
                        </a:spcBef>
                        <a:spcAft>
                          <a:spcPts val="0"/>
                        </a:spcAft>
                      </a:pPr>
                      <a:r>
                        <a:rPr lang="en-US" sz="1050" u="sng" dirty="0">
                          <a:solidFill>
                            <a:schemeClr val="bg1"/>
                          </a:solidFill>
                          <a:effectLst/>
                        </a:rPr>
                        <a:t>Low SES Status</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900947174"/>
                  </a:ext>
                </a:extLst>
              </a:tr>
              <a:tr h="163256">
                <a:tc>
                  <a:txBody>
                    <a:bodyPr/>
                    <a:lstStyle/>
                    <a:p>
                      <a:pPr marL="0" marR="0" algn="l">
                        <a:lnSpc>
                          <a:spcPct val="107000"/>
                        </a:lnSpc>
                        <a:spcBef>
                          <a:spcPts val="0"/>
                        </a:spcBef>
                        <a:spcAft>
                          <a:spcPts val="0"/>
                        </a:spcAft>
                      </a:pPr>
                      <a:r>
                        <a:rPr lang="en-US" sz="1050" b="0" dirty="0">
                          <a:solidFill>
                            <a:schemeClr val="bg1"/>
                          </a:solidFill>
                          <a:effectLst/>
                        </a:rPr>
                        <a:t>No</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534667005"/>
                  </a:ext>
                </a:extLst>
              </a:tr>
              <a:tr h="195200">
                <a:tc>
                  <a:txBody>
                    <a:bodyPr/>
                    <a:lstStyle/>
                    <a:p>
                      <a:pPr marL="0" marR="0" algn="l">
                        <a:lnSpc>
                          <a:spcPct val="107000"/>
                        </a:lnSpc>
                        <a:spcBef>
                          <a:spcPts val="0"/>
                        </a:spcBef>
                        <a:spcAft>
                          <a:spcPts val="0"/>
                        </a:spcAft>
                      </a:pPr>
                      <a:r>
                        <a:rPr lang="en-US" sz="1050" b="0" dirty="0">
                          <a:solidFill>
                            <a:schemeClr val="bg1"/>
                          </a:solidFill>
                          <a:effectLst/>
                        </a:rPr>
                        <a:t>Yes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0.61 (0.55 – 0.67)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37124036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Home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714460"/>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5197834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1.38 (1.24 – 1.53)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1.33 ( 1.18 – 1.51)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03043326"/>
                  </a:ext>
                </a:extLst>
              </a:tr>
              <a:tr h="195200">
                <a:tc>
                  <a:txBody>
                    <a:bodyPr/>
                    <a:lstStyle/>
                    <a:p>
                      <a:pPr marL="0" marR="0" algn="l">
                        <a:lnSpc>
                          <a:spcPct val="107000"/>
                        </a:lnSpc>
                        <a:spcBef>
                          <a:spcPts val="0"/>
                        </a:spcBef>
                        <a:spcAft>
                          <a:spcPts val="0"/>
                        </a:spcAft>
                      </a:pPr>
                      <a:r>
                        <a:rPr lang="en-US" sz="1050" b="0" dirty="0">
                          <a:solidFill>
                            <a:schemeClr val="bg1"/>
                          </a:solidFill>
                          <a:effectLst/>
                        </a:rPr>
                        <a:t>Semi-Full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1.56 (1.40 – 1.74)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1.54 (1.36 – 1.74)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&lt;.0001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576282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1.84 (1.64 – 2.06)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1.71 (1.50 – 1.94)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37286889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Outside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32377489"/>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8274491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0.79 (0.71 – 0.89)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0.87 (0.76 – 0.98)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489423"/>
                  </a:ext>
                </a:extLst>
              </a:tr>
              <a:tr h="195200">
                <a:tc>
                  <a:txBody>
                    <a:bodyPr/>
                    <a:lstStyle/>
                    <a:p>
                      <a:pPr marL="0" marR="0" algn="l">
                        <a:lnSpc>
                          <a:spcPct val="107000"/>
                        </a:lnSpc>
                        <a:spcBef>
                          <a:spcPts val="0"/>
                        </a:spcBef>
                        <a:spcAft>
                          <a:spcPts val="0"/>
                        </a:spcAft>
                      </a:pPr>
                      <a:r>
                        <a:rPr lang="en-US" sz="1050" b="0">
                          <a:solidFill>
                            <a:schemeClr val="bg1"/>
                          </a:solidFill>
                          <a:effectLst/>
                        </a:rPr>
                        <a:t>Semi-Full</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0.76 (0.69 - 0.85)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0.77 (0.69 – 0.87)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6654008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0.85 (0.76 - 0.95)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0.81 (0.72 – 0.91)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08286120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School Support</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91691576"/>
                  </a:ext>
                </a:extLst>
              </a:tr>
              <a:tr h="163256">
                <a:tc>
                  <a:txBody>
                    <a:bodyPr/>
                    <a:lstStyle/>
                    <a:p>
                      <a:pPr marL="0" marR="0" algn="l">
                        <a:lnSpc>
                          <a:spcPct val="107000"/>
                        </a:lnSpc>
                        <a:spcBef>
                          <a:spcPts val="0"/>
                        </a:spcBef>
                        <a:spcAft>
                          <a:spcPts val="0"/>
                        </a:spcAft>
                      </a:pPr>
                      <a:r>
                        <a:rPr lang="en-US" sz="1050" b="0" dirty="0">
                          <a:solidFill>
                            <a:schemeClr val="bg1"/>
                          </a:solidFill>
                          <a:effectLst/>
                        </a:rPr>
                        <a:t>Very Little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07431264"/>
                  </a:ext>
                </a:extLst>
              </a:tr>
              <a:tr h="195200">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(1.10 - 1.37)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0.0037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1.19 (1.03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45173586"/>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1.24 (1.11 – 1.34)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(1.07 – 1.38)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4208668161"/>
                  </a:ext>
                </a:extLst>
              </a:tr>
              <a:tr h="195200">
                <a:tc>
                  <a:txBody>
                    <a:bodyPr/>
                    <a:lstStyle/>
                    <a:p>
                      <a:pPr marL="0" marR="0" algn="l">
                        <a:lnSpc>
                          <a:spcPct val="107000"/>
                        </a:lnSpc>
                        <a:spcBef>
                          <a:spcPts val="0"/>
                        </a:spcBef>
                        <a:spcAft>
                          <a:spcPts val="0"/>
                        </a:spcAft>
                      </a:pPr>
                      <a:r>
                        <a:rPr lang="en-US" sz="1050" b="0">
                          <a:solidFill>
                            <a:schemeClr val="bg1"/>
                          </a:solidFill>
                          <a:effectLst/>
                        </a:rPr>
                        <a:t>Semi-Full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1.32 (1.17 – 1.15)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1.29 (1.12 – 1.49)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530457"/>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1.07 (0.94 – 1.21)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0.3150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1.16 (1.01 – 1.35)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0.0416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98814905"/>
                  </a:ext>
                </a:extLst>
              </a:tr>
            </a:tbl>
          </a:graphicData>
        </a:graphic>
      </p:graphicFrame>
    </p:spTree>
    <p:extLst>
      <p:ext uri="{BB962C8B-B14F-4D97-AF65-F5344CB8AC3E}">
        <p14:creationId xmlns:p14="http://schemas.microsoft.com/office/powerpoint/2010/main" val="1356238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04F746-5537-42DA-9DF7-53305D49851B}"/>
              </a:ext>
            </a:extLst>
          </p:cNvPr>
          <p:cNvGraphicFramePr>
            <a:graphicFrameLocks noGrp="1"/>
          </p:cNvGraphicFramePr>
          <p:nvPr>
            <p:extLst>
              <p:ext uri="{D42A27DB-BD31-4B8C-83A1-F6EECF244321}">
                <p14:modId xmlns:p14="http://schemas.microsoft.com/office/powerpoint/2010/main" val="118648361"/>
              </p:ext>
            </p:extLst>
          </p:nvPr>
        </p:nvGraphicFramePr>
        <p:xfrm>
          <a:off x="2732314" y="9728"/>
          <a:ext cx="6727372" cy="6858605"/>
        </p:xfrm>
        <a:graphic>
          <a:graphicData uri="http://schemas.openxmlformats.org/drawingml/2006/table">
            <a:tbl>
              <a:tblPr firstRow="1" firstCol="1" bandRow="1">
                <a:tableStyleId>{5C22544A-7EE6-4342-B048-85BDC9FD1C3A}</a:tableStyleId>
              </a:tblPr>
              <a:tblGrid>
                <a:gridCol w="1442463">
                  <a:extLst>
                    <a:ext uri="{9D8B030D-6E8A-4147-A177-3AD203B41FA5}">
                      <a16:colId xmlns:a16="http://schemas.microsoft.com/office/drawing/2014/main" val="590925250"/>
                    </a:ext>
                  </a:extLst>
                </a:gridCol>
                <a:gridCol w="1238875">
                  <a:extLst>
                    <a:ext uri="{9D8B030D-6E8A-4147-A177-3AD203B41FA5}">
                      <a16:colId xmlns:a16="http://schemas.microsoft.com/office/drawing/2014/main" val="2052477117"/>
                    </a:ext>
                  </a:extLst>
                </a:gridCol>
                <a:gridCol w="1323728">
                  <a:extLst>
                    <a:ext uri="{9D8B030D-6E8A-4147-A177-3AD203B41FA5}">
                      <a16:colId xmlns:a16="http://schemas.microsoft.com/office/drawing/2014/main" val="1415965480"/>
                    </a:ext>
                  </a:extLst>
                </a:gridCol>
                <a:gridCol w="1233909">
                  <a:extLst>
                    <a:ext uri="{9D8B030D-6E8A-4147-A177-3AD203B41FA5}">
                      <a16:colId xmlns:a16="http://schemas.microsoft.com/office/drawing/2014/main" val="466339084"/>
                    </a:ext>
                  </a:extLst>
                </a:gridCol>
                <a:gridCol w="1488397">
                  <a:extLst>
                    <a:ext uri="{9D8B030D-6E8A-4147-A177-3AD203B41FA5}">
                      <a16:colId xmlns:a16="http://schemas.microsoft.com/office/drawing/2014/main" val="1311690272"/>
                    </a:ext>
                  </a:extLst>
                </a:gridCol>
              </a:tblGrid>
              <a:tr h="185574">
                <a:tc gridSpan="5">
                  <a:txBody>
                    <a:bodyPr/>
                    <a:lstStyle/>
                    <a:p>
                      <a:pPr marL="0" marR="0">
                        <a:lnSpc>
                          <a:spcPct val="107000"/>
                        </a:lnSpc>
                        <a:spcBef>
                          <a:spcPts val="0"/>
                        </a:spcBef>
                        <a:spcAft>
                          <a:spcPts val="0"/>
                        </a:spcAft>
                      </a:pPr>
                      <a:r>
                        <a:rPr lang="en-US" sz="1200" dirty="0">
                          <a:solidFill>
                            <a:schemeClr val="bg1"/>
                          </a:solidFill>
                          <a:effectLst/>
                        </a:rPr>
                        <a:t>Table 2: Model 1 - Age Range  without Grade level</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0321809"/>
                  </a:ext>
                </a:extLst>
              </a:tr>
              <a:tr h="678039">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Math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(95 %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30524715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Age Range</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825127495"/>
                  </a:ext>
                </a:extLst>
              </a:tr>
              <a:tr h="163256">
                <a:tc>
                  <a:txBody>
                    <a:bodyPr/>
                    <a:lstStyle/>
                    <a:p>
                      <a:pPr marL="0" marR="0" algn="l">
                        <a:lnSpc>
                          <a:spcPct val="107000"/>
                        </a:lnSpc>
                        <a:spcBef>
                          <a:spcPts val="0"/>
                        </a:spcBef>
                        <a:spcAft>
                          <a:spcPts val="0"/>
                        </a:spcAft>
                      </a:pPr>
                      <a:r>
                        <a:rPr lang="en-US" sz="1050" b="0">
                          <a:solidFill>
                            <a:schemeClr val="bg1"/>
                          </a:solidFill>
                          <a:effectLst/>
                        </a:rPr>
                        <a:t>9 - 11</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26846273"/>
                  </a:ext>
                </a:extLst>
              </a:tr>
              <a:tr h="195200">
                <a:tc>
                  <a:txBody>
                    <a:bodyPr/>
                    <a:lstStyle/>
                    <a:p>
                      <a:pPr marL="0" marR="0" algn="l">
                        <a:lnSpc>
                          <a:spcPct val="107000"/>
                        </a:lnSpc>
                        <a:spcBef>
                          <a:spcPts val="0"/>
                        </a:spcBef>
                        <a:spcAft>
                          <a:spcPts val="0"/>
                        </a:spcAft>
                      </a:pPr>
                      <a:r>
                        <a:rPr lang="en-US" sz="1050" b="0" dirty="0">
                          <a:solidFill>
                            <a:schemeClr val="bg1"/>
                          </a:solidFill>
                          <a:effectLst/>
                        </a:rPr>
                        <a:t>12 - 13</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1.08 (0.99 - 1.17)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1.04 (0.95 - 1.14)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0.3757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580123916"/>
                  </a:ext>
                </a:extLst>
              </a:tr>
              <a:tr h="195200">
                <a:tc>
                  <a:txBody>
                    <a:bodyPr/>
                    <a:lstStyle/>
                    <a:p>
                      <a:pPr marL="0" marR="0" algn="l">
                        <a:lnSpc>
                          <a:spcPct val="107000"/>
                        </a:lnSpc>
                        <a:spcBef>
                          <a:spcPts val="0"/>
                        </a:spcBef>
                        <a:spcAft>
                          <a:spcPts val="0"/>
                        </a:spcAft>
                      </a:pPr>
                      <a:r>
                        <a:rPr lang="en-US" sz="1050" b="0">
                          <a:solidFill>
                            <a:schemeClr val="bg1"/>
                          </a:solidFill>
                          <a:effectLst/>
                        </a:rPr>
                        <a:t>14 - 15</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1.02 (0.91 - 1.12)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0.7580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0.91 (0.82 - 1.02)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0.1099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16228232"/>
                  </a:ext>
                </a:extLst>
              </a:tr>
              <a:tr h="195200">
                <a:tc>
                  <a:txBody>
                    <a:bodyPr/>
                    <a:lstStyle/>
                    <a:p>
                      <a:pPr marL="0" marR="0" algn="l">
                        <a:lnSpc>
                          <a:spcPct val="107000"/>
                        </a:lnSpc>
                        <a:spcBef>
                          <a:spcPts val="0"/>
                        </a:spcBef>
                        <a:spcAft>
                          <a:spcPts val="0"/>
                        </a:spcAft>
                      </a:pPr>
                      <a:r>
                        <a:rPr lang="en-US" sz="1050" b="0" dirty="0">
                          <a:solidFill>
                            <a:schemeClr val="bg1"/>
                          </a:solidFill>
                          <a:effectLst/>
                        </a:rPr>
                        <a:t>16 - 17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1.70 (1.51 - 1.90)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0.74 (0.65 - 0.85)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924241"/>
                  </a:ext>
                </a:extLst>
              </a:tr>
              <a:tr h="195200">
                <a:tc>
                  <a:txBody>
                    <a:bodyPr/>
                    <a:lstStyle/>
                    <a:p>
                      <a:pPr marL="0" marR="0" algn="l">
                        <a:lnSpc>
                          <a:spcPct val="107000"/>
                        </a:lnSpc>
                        <a:spcBef>
                          <a:spcPts val="0"/>
                        </a:spcBef>
                        <a:spcAft>
                          <a:spcPts val="0"/>
                        </a:spcAft>
                      </a:pPr>
                      <a:r>
                        <a:rPr lang="en-US" sz="1050" b="0" dirty="0">
                          <a:solidFill>
                            <a:schemeClr val="bg1"/>
                          </a:solidFill>
                          <a:effectLst/>
                        </a:rPr>
                        <a:t>18 - 19</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0.54 (0.43 - 0.69)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0.15 (0.10 - 0.23)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45225145"/>
                  </a:ext>
                </a:extLst>
              </a:tr>
              <a:tr h="163256">
                <a:tc>
                  <a:txBody>
                    <a:bodyPr/>
                    <a:lstStyle/>
                    <a:p>
                      <a:pPr marL="0" marR="0" algn="ctr">
                        <a:lnSpc>
                          <a:spcPct val="107000"/>
                        </a:lnSpc>
                        <a:spcBef>
                          <a:spcPts val="0"/>
                        </a:spcBef>
                        <a:spcAft>
                          <a:spcPts val="0"/>
                        </a:spcAft>
                      </a:pPr>
                      <a:r>
                        <a:rPr lang="en-US" sz="1050" u="sng" dirty="0">
                          <a:solidFill>
                            <a:schemeClr val="bg1"/>
                          </a:solidFill>
                          <a:effectLst/>
                        </a:rPr>
                        <a:t>Gender</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69220747"/>
                  </a:ext>
                </a:extLst>
              </a:tr>
              <a:tr h="163256">
                <a:tc>
                  <a:txBody>
                    <a:bodyPr/>
                    <a:lstStyle/>
                    <a:p>
                      <a:pPr marL="0" marR="0" algn="l">
                        <a:lnSpc>
                          <a:spcPct val="107000"/>
                        </a:lnSpc>
                        <a:spcBef>
                          <a:spcPts val="0"/>
                        </a:spcBef>
                        <a:spcAft>
                          <a:spcPts val="0"/>
                        </a:spcAft>
                      </a:pPr>
                      <a:r>
                        <a:rPr lang="en-US" sz="1050" b="0">
                          <a:solidFill>
                            <a:schemeClr val="bg1"/>
                          </a:solidFill>
                          <a:effectLst/>
                        </a:rPr>
                        <a:t>Female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216991122"/>
                  </a:ext>
                </a:extLst>
              </a:tr>
              <a:tr h="195200">
                <a:tc>
                  <a:txBody>
                    <a:bodyPr/>
                    <a:lstStyle/>
                    <a:p>
                      <a:pPr marL="0" marR="0" algn="l">
                        <a:lnSpc>
                          <a:spcPct val="107000"/>
                        </a:lnSpc>
                        <a:spcBef>
                          <a:spcPts val="0"/>
                        </a:spcBef>
                        <a:spcAft>
                          <a:spcPts val="0"/>
                        </a:spcAft>
                      </a:pPr>
                      <a:r>
                        <a:rPr lang="en-US" sz="1050" b="0" dirty="0">
                          <a:solidFill>
                            <a:schemeClr val="bg1"/>
                          </a:solidFill>
                          <a:effectLst/>
                        </a:rPr>
                        <a:t>Male</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0.64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0.99 (0.92 - 1.07)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6352245"/>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Race/Ethnicity</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91819102"/>
                  </a:ext>
                </a:extLst>
              </a:tr>
              <a:tr h="163256">
                <a:tc>
                  <a:txBody>
                    <a:bodyPr/>
                    <a:lstStyle/>
                    <a:p>
                      <a:pPr marL="0" marR="0" algn="l">
                        <a:lnSpc>
                          <a:spcPct val="107000"/>
                        </a:lnSpc>
                        <a:spcBef>
                          <a:spcPts val="0"/>
                        </a:spcBef>
                        <a:spcAft>
                          <a:spcPts val="0"/>
                        </a:spcAft>
                      </a:pPr>
                      <a:r>
                        <a:rPr lang="en-US" sz="1050" b="0">
                          <a:solidFill>
                            <a:schemeClr val="bg1"/>
                          </a:solidFill>
                          <a:effectLst/>
                        </a:rPr>
                        <a:t>White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44485551"/>
                  </a:ext>
                </a:extLst>
              </a:tr>
              <a:tr h="195200">
                <a:tc>
                  <a:txBody>
                    <a:bodyPr/>
                    <a:lstStyle/>
                    <a:p>
                      <a:pPr marL="0" marR="0" algn="l">
                        <a:lnSpc>
                          <a:spcPct val="107000"/>
                        </a:lnSpc>
                        <a:spcBef>
                          <a:spcPts val="0"/>
                        </a:spcBef>
                        <a:spcAft>
                          <a:spcPts val="0"/>
                        </a:spcAft>
                      </a:pPr>
                      <a:r>
                        <a:rPr lang="en-US" sz="1050" b="0">
                          <a:solidFill>
                            <a:schemeClr val="bg1"/>
                          </a:solidFill>
                          <a:effectLst/>
                        </a:rPr>
                        <a:t>African American</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0.40 (0.34 - 0.49)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0.30 (0.24 – 0.37)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66202962"/>
                  </a:ext>
                </a:extLst>
              </a:tr>
              <a:tr h="195200">
                <a:tc>
                  <a:txBody>
                    <a:bodyPr/>
                    <a:lstStyle/>
                    <a:p>
                      <a:pPr marL="0" marR="0" algn="l">
                        <a:lnSpc>
                          <a:spcPct val="107000"/>
                        </a:lnSpc>
                        <a:spcBef>
                          <a:spcPts val="0"/>
                        </a:spcBef>
                        <a:spcAft>
                          <a:spcPts val="0"/>
                        </a:spcAft>
                      </a:pPr>
                      <a:r>
                        <a:rPr lang="en-US" sz="1050" b="0" dirty="0">
                          <a:solidFill>
                            <a:schemeClr val="bg1"/>
                          </a:solidFill>
                          <a:effectLst/>
                        </a:rPr>
                        <a:t>Hispanic</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(0.53 - 0.72)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0.57 (0.49 - 0.66)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76493694"/>
                  </a:ext>
                </a:extLst>
              </a:tr>
              <a:tr h="195200">
                <a:tc>
                  <a:txBody>
                    <a:bodyPr/>
                    <a:lstStyle/>
                    <a:p>
                      <a:pPr marL="0" marR="0" algn="l">
                        <a:lnSpc>
                          <a:spcPct val="107000"/>
                        </a:lnSpc>
                        <a:spcBef>
                          <a:spcPts val="0"/>
                        </a:spcBef>
                        <a:spcAft>
                          <a:spcPts val="0"/>
                        </a:spcAft>
                      </a:pPr>
                      <a:r>
                        <a:rPr lang="en-US" sz="1050" b="0" dirty="0">
                          <a:solidFill>
                            <a:schemeClr val="bg1"/>
                          </a:solidFill>
                          <a:effectLst/>
                        </a:rPr>
                        <a:t>Other Minorities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0.73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0.84 (0.69 – 1.02)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425780849"/>
                  </a:ext>
                </a:extLst>
              </a:tr>
              <a:tr h="163256">
                <a:tc>
                  <a:txBody>
                    <a:bodyPr/>
                    <a:lstStyle/>
                    <a:p>
                      <a:pPr marL="0" marR="0" algn="ctr">
                        <a:lnSpc>
                          <a:spcPct val="107000"/>
                        </a:lnSpc>
                        <a:spcBef>
                          <a:spcPts val="0"/>
                        </a:spcBef>
                        <a:spcAft>
                          <a:spcPts val="0"/>
                        </a:spcAft>
                      </a:pPr>
                      <a:r>
                        <a:rPr lang="en-US" sz="1050" u="sng" dirty="0">
                          <a:solidFill>
                            <a:schemeClr val="bg1"/>
                          </a:solidFill>
                          <a:effectLst/>
                        </a:rPr>
                        <a:t>Low SES Status</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900947174"/>
                  </a:ext>
                </a:extLst>
              </a:tr>
              <a:tr h="163256">
                <a:tc>
                  <a:txBody>
                    <a:bodyPr/>
                    <a:lstStyle/>
                    <a:p>
                      <a:pPr marL="0" marR="0" algn="l">
                        <a:lnSpc>
                          <a:spcPct val="107000"/>
                        </a:lnSpc>
                        <a:spcBef>
                          <a:spcPts val="0"/>
                        </a:spcBef>
                        <a:spcAft>
                          <a:spcPts val="0"/>
                        </a:spcAft>
                      </a:pPr>
                      <a:r>
                        <a:rPr lang="en-US" sz="1050" b="0" dirty="0">
                          <a:solidFill>
                            <a:schemeClr val="bg1"/>
                          </a:solidFill>
                          <a:effectLst/>
                        </a:rPr>
                        <a:t>No</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534667005"/>
                  </a:ext>
                </a:extLst>
              </a:tr>
              <a:tr h="195200">
                <a:tc>
                  <a:txBody>
                    <a:bodyPr/>
                    <a:lstStyle/>
                    <a:p>
                      <a:pPr marL="0" marR="0" algn="l">
                        <a:lnSpc>
                          <a:spcPct val="107000"/>
                        </a:lnSpc>
                        <a:spcBef>
                          <a:spcPts val="0"/>
                        </a:spcBef>
                        <a:spcAft>
                          <a:spcPts val="0"/>
                        </a:spcAft>
                      </a:pPr>
                      <a:r>
                        <a:rPr lang="en-US" sz="1050" b="0" dirty="0">
                          <a:solidFill>
                            <a:schemeClr val="bg1"/>
                          </a:solidFill>
                          <a:effectLst/>
                        </a:rPr>
                        <a:t>Yes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0.61 (0.55 – 0.67)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37124036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Home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714460"/>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5197834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1.38 (1.24 – 1.53)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1.33 ( 1.18 – 1.51)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03043326"/>
                  </a:ext>
                </a:extLst>
              </a:tr>
              <a:tr h="195200">
                <a:tc>
                  <a:txBody>
                    <a:bodyPr/>
                    <a:lstStyle/>
                    <a:p>
                      <a:pPr marL="0" marR="0" algn="l">
                        <a:lnSpc>
                          <a:spcPct val="107000"/>
                        </a:lnSpc>
                        <a:spcBef>
                          <a:spcPts val="0"/>
                        </a:spcBef>
                        <a:spcAft>
                          <a:spcPts val="0"/>
                        </a:spcAft>
                      </a:pPr>
                      <a:r>
                        <a:rPr lang="en-US" sz="1050" b="0" dirty="0">
                          <a:solidFill>
                            <a:schemeClr val="bg1"/>
                          </a:solidFill>
                          <a:effectLst/>
                        </a:rPr>
                        <a:t>Semi-Full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1.56 (1.40 – 1.74)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1.54 (1.36 – 1.74)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&lt;.0001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576282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1.84 (1.64 – 2.06)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1.71 (1.50 – 1.94)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37286889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Outside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32377489"/>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8274491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0.79 (0.71 – 0.89)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0.87 (0.76 – 0.98)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489423"/>
                  </a:ext>
                </a:extLst>
              </a:tr>
              <a:tr h="195200">
                <a:tc>
                  <a:txBody>
                    <a:bodyPr/>
                    <a:lstStyle/>
                    <a:p>
                      <a:pPr marL="0" marR="0" algn="l">
                        <a:lnSpc>
                          <a:spcPct val="107000"/>
                        </a:lnSpc>
                        <a:spcBef>
                          <a:spcPts val="0"/>
                        </a:spcBef>
                        <a:spcAft>
                          <a:spcPts val="0"/>
                        </a:spcAft>
                      </a:pPr>
                      <a:r>
                        <a:rPr lang="en-US" sz="1050" b="0">
                          <a:solidFill>
                            <a:schemeClr val="bg1"/>
                          </a:solidFill>
                          <a:effectLst/>
                        </a:rPr>
                        <a:t>Semi-Full</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0.76 (0.69 - 0.85)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0.77 (0.69 – 0.87)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6654008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0.85 (0.76 - 0.95)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0.81 (0.72 – 0.91)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08286120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School Support</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91691576"/>
                  </a:ext>
                </a:extLst>
              </a:tr>
              <a:tr h="163256">
                <a:tc>
                  <a:txBody>
                    <a:bodyPr/>
                    <a:lstStyle/>
                    <a:p>
                      <a:pPr marL="0" marR="0" algn="l">
                        <a:lnSpc>
                          <a:spcPct val="107000"/>
                        </a:lnSpc>
                        <a:spcBef>
                          <a:spcPts val="0"/>
                        </a:spcBef>
                        <a:spcAft>
                          <a:spcPts val="0"/>
                        </a:spcAft>
                      </a:pPr>
                      <a:r>
                        <a:rPr lang="en-US" sz="1050" b="0" dirty="0">
                          <a:solidFill>
                            <a:schemeClr val="bg1"/>
                          </a:solidFill>
                          <a:effectLst/>
                        </a:rPr>
                        <a:t>Very Little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07431264"/>
                  </a:ext>
                </a:extLst>
              </a:tr>
              <a:tr h="195200">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(1.10 - 1.37)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0.0037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1.19 (1.03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45173586"/>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1.24 (1.11 – 1.34)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(1.07 – 1.38)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4208668161"/>
                  </a:ext>
                </a:extLst>
              </a:tr>
              <a:tr h="195200">
                <a:tc>
                  <a:txBody>
                    <a:bodyPr/>
                    <a:lstStyle/>
                    <a:p>
                      <a:pPr marL="0" marR="0" algn="l">
                        <a:lnSpc>
                          <a:spcPct val="107000"/>
                        </a:lnSpc>
                        <a:spcBef>
                          <a:spcPts val="0"/>
                        </a:spcBef>
                        <a:spcAft>
                          <a:spcPts val="0"/>
                        </a:spcAft>
                      </a:pPr>
                      <a:r>
                        <a:rPr lang="en-US" sz="1050" b="0">
                          <a:solidFill>
                            <a:schemeClr val="bg1"/>
                          </a:solidFill>
                          <a:effectLst/>
                        </a:rPr>
                        <a:t>Semi-Full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1.32 (1.17 – 1.15)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1.29 (1.12 – 1.49)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530457"/>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1.07 (0.94 – 1.21)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0.3150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1.16 (1.01 – 1.35)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0.0416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98814905"/>
                  </a:ext>
                </a:extLst>
              </a:tr>
            </a:tbl>
          </a:graphicData>
        </a:graphic>
      </p:graphicFrame>
      <p:sp>
        <p:nvSpPr>
          <p:cNvPr id="3" name="Rectangle 2">
            <a:extLst>
              <a:ext uri="{FF2B5EF4-FFF2-40B4-BE49-F238E27FC236}">
                <a16:creationId xmlns:a16="http://schemas.microsoft.com/office/drawing/2014/main" id="{F575BEF3-A8D5-4513-8C99-B4508F876A39}"/>
              </a:ext>
            </a:extLst>
          </p:cNvPr>
          <p:cNvSpPr/>
          <p:nvPr/>
        </p:nvSpPr>
        <p:spPr>
          <a:xfrm>
            <a:off x="2732314" y="857655"/>
            <a:ext cx="6727371" cy="11239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897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04F746-5537-42DA-9DF7-53305D49851B}"/>
              </a:ext>
            </a:extLst>
          </p:cNvPr>
          <p:cNvGraphicFramePr>
            <a:graphicFrameLocks noGrp="1"/>
          </p:cNvGraphicFramePr>
          <p:nvPr>
            <p:extLst>
              <p:ext uri="{D42A27DB-BD31-4B8C-83A1-F6EECF244321}">
                <p14:modId xmlns:p14="http://schemas.microsoft.com/office/powerpoint/2010/main" val="1377147824"/>
              </p:ext>
            </p:extLst>
          </p:nvPr>
        </p:nvGraphicFramePr>
        <p:xfrm>
          <a:off x="2732314" y="9728"/>
          <a:ext cx="6727372" cy="6858605"/>
        </p:xfrm>
        <a:graphic>
          <a:graphicData uri="http://schemas.openxmlformats.org/drawingml/2006/table">
            <a:tbl>
              <a:tblPr firstRow="1" firstCol="1" bandRow="1">
                <a:tableStyleId>{5C22544A-7EE6-4342-B048-85BDC9FD1C3A}</a:tableStyleId>
              </a:tblPr>
              <a:tblGrid>
                <a:gridCol w="1442463">
                  <a:extLst>
                    <a:ext uri="{9D8B030D-6E8A-4147-A177-3AD203B41FA5}">
                      <a16:colId xmlns:a16="http://schemas.microsoft.com/office/drawing/2014/main" val="590925250"/>
                    </a:ext>
                  </a:extLst>
                </a:gridCol>
                <a:gridCol w="1238875">
                  <a:extLst>
                    <a:ext uri="{9D8B030D-6E8A-4147-A177-3AD203B41FA5}">
                      <a16:colId xmlns:a16="http://schemas.microsoft.com/office/drawing/2014/main" val="2052477117"/>
                    </a:ext>
                  </a:extLst>
                </a:gridCol>
                <a:gridCol w="1323728">
                  <a:extLst>
                    <a:ext uri="{9D8B030D-6E8A-4147-A177-3AD203B41FA5}">
                      <a16:colId xmlns:a16="http://schemas.microsoft.com/office/drawing/2014/main" val="1415965480"/>
                    </a:ext>
                  </a:extLst>
                </a:gridCol>
                <a:gridCol w="1233909">
                  <a:extLst>
                    <a:ext uri="{9D8B030D-6E8A-4147-A177-3AD203B41FA5}">
                      <a16:colId xmlns:a16="http://schemas.microsoft.com/office/drawing/2014/main" val="466339084"/>
                    </a:ext>
                  </a:extLst>
                </a:gridCol>
                <a:gridCol w="1488397">
                  <a:extLst>
                    <a:ext uri="{9D8B030D-6E8A-4147-A177-3AD203B41FA5}">
                      <a16:colId xmlns:a16="http://schemas.microsoft.com/office/drawing/2014/main" val="1311690272"/>
                    </a:ext>
                  </a:extLst>
                </a:gridCol>
              </a:tblGrid>
              <a:tr h="185574">
                <a:tc gridSpan="5">
                  <a:txBody>
                    <a:bodyPr/>
                    <a:lstStyle/>
                    <a:p>
                      <a:pPr marL="0" marR="0">
                        <a:lnSpc>
                          <a:spcPct val="107000"/>
                        </a:lnSpc>
                        <a:spcBef>
                          <a:spcPts val="0"/>
                        </a:spcBef>
                        <a:spcAft>
                          <a:spcPts val="0"/>
                        </a:spcAft>
                      </a:pPr>
                      <a:r>
                        <a:rPr lang="en-US" sz="1200" dirty="0">
                          <a:solidFill>
                            <a:schemeClr val="bg1"/>
                          </a:solidFill>
                          <a:effectLst/>
                        </a:rPr>
                        <a:t>Table 2: Model 1 - Age Range  without Grade level</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0321809"/>
                  </a:ext>
                </a:extLst>
              </a:tr>
              <a:tr h="678039">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Math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(95 %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30524715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Age Range</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825127495"/>
                  </a:ext>
                </a:extLst>
              </a:tr>
              <a:tr h="163256">
                <a:tc>
                  <a:txBody>
                    <a:bodyPr/>
                    <a:lstStyle/>
                    <a:p>
                      <a:pPr marL="0" marR="0" algn="l">
                        <a:lnSpc>
                          <a:spcPct val="107000"/>
                        </a:lnSpc>
                        <a:spcBef>
                          <a:spcPts val="0"/>
                        </a:spcBef>
                        <a:spcAft>
                          <a:spcPts val="0"/>
                        </a:spcAft>
                      </a:pPr>
                      <a:r>
                        <a:rPr lang="en-US" sz="1050" b="0">
                          <a:solidFill>
                            <a:schemeClr val="bg1"/>
                          </a:solidFill>
                          <a:effectLst/>
                        </a:rPr>
                        <a:t>9 - 11</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26846273"/>
                  </a:ext>
                </a:extLst>
              </a:tr>
              <a:tr h="195200">
                <a:tc>
                  <a:txBody>
                    <a:bodyPr/>
                    <a:lstStyle/>
                    <a:p>
                      <a:pPr marL="0" marR="0" algn="l">
                        <a:lnSpc>
                          <a:spcPct val="107000"/>
                        </a:lnSpc>
                        <a:spcBef>
                          <a:spcPts val="0"/>
                        </a:spcBef>
                        <a:spcAft>
                          <a:spcPts val="0"/>
                        </a:spcAft>
                      </a:pPr>
                      <a:r>
                        <a:rPr lang="en-US" sz="1050" b="0" dirty="0">
                          <a:solidFill>
                            <a:schemeClr val="bg1"/>
                          </a:solidFill>
                          <a:effectLst/>
                        </a:rPr>
                        <a:t>12 - 13</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1.08 (0.99 - 1.17)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1.04 (0.95 - 1.14)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0.3757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580123916"/>
                  </a:ext>
                </a:extLst>
              </a:tr>
              <a:tr h="195200">
                <a:tc>
                  <a:txBody>
                    <a:bodyPr/>
                    <a:lstStyle/>
                    <a:p>
                      <a:pPr marL="0" marR="0" algn="l">
                        <a:lnSpc>
                          <a:spcPct val="107000"/>
                        </a:lnSpc>
                        <a:spcBef>
                          <a:spcPts val="0"/>
                        </a:spcBef>
                        <a:spcAft>
                          <a:spcPts val="0"/>
                        </a:spcAft>
                      </a:pPr>
                      <a:r>
                        <a:rPr lang="en-US" sz="1050" b="0">
                          <a:solidFill>
                            <a:schemeClr val="bg1"/>
                          </a:solidFill>
                          <a:effectLst/>
                        </a:rPr>
                        <a:t>14 - 15</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1.02 (0.91 - 1.12)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0.7580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0.91 (0.82 - 1.02)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0.1099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16228232"/>
                  </a:ext>
                </a:extLst>
              </a:tr>
              <a:tr h="195200">
                <a:tc>
                  <a:txBody>
                    <a:bodyPr/>
                    <a:lstStyle/>
                    <a:p>
                      <a:pPr marL="0" marR="0" algn="l">
                        <a:lnSpc>
                          <a:spcPct val="107000"/>
                        </a:lnSpc>
                        <a:spcBef>
                          <a:spcPts val="0"/>
                        </a:spcBef>
                        <a:spcAft>
                          <a:spcPts val="0"/>
                        </a:spcAft>
                      </a:pPr>
                      <a:r>
                        <a:rPr lang="en-US" sz="1050" b="0" dirty="0">
                          <a:solidFill>
                            <a:schemeClr val="bg1"/>
                          </a:solidFill>
                          <a:effectLst/>
                        </a:rPr>
                        <a:t>16 - 17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1.70 (1.51 - 1.90)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0.74 (0.65 - 0.85)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924241"/>
                  </a:ext>
                </a:extLst>
              </a:tr>
              <a:tr h="195200">
                <a:tc>
                  <a:txBody>
                    <a:bodyPr/>
                    <a:lstStyle/>
                    <a:p>
                      <a:pPr marL="0" marR="0" algn="l">
                        <a:lnSpc>
                          <a:spcPct val="107000"/>
                        </a:lnSpc>
                        <a:spcBef>
                          <a:spcPts val="0"/>
                        </a:spcBef>
                        <a:spcAft>
                          <a:spcPts val="0"/>
                        </a:spcAft>
                      </a:pPr>
                      <a:r>
                        <a:rPr lang="en-US" sz="1050" b="0" dirty="0">
                          <a:solidFill>
                            <a:schemeClr val="bg1"/>
                          </a:solidFill>
                          <a:effectLst/>
                        </a:rPr>
                        <a:t>18 - 19</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0.54 (0.43 - 0.69)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0.15 (0.10 - 0.23)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45225145"/>
                  </a:ext>
                </a:extLst>
              </a:tr>
              <a:tr h="163256">
                <a:tc>
                  <a:txBody>
                    <a:bodyPr/>
                    <a:lstStyle/>
                    <a:p>
                      <a:pPr marL="0" marR="0" algn="ctr">
                        <a:lnSpc>
                          <a:spcPct val="107000"/>
                        </a:lnSpc>
                        <a:spcBef>
                          <a:spcPts val="0"/>
                        </a:spcBef>
                        <a:spcAft>
                          <a:spcPts val="0"/>
                        </a:spcAft>
                      </a:pPr>
                      <a:r>
                        <a:rPr lang="en-US" sz="1050" u="sng" dirty="0">
                          <a:solidFill>
                            <a:schemeClr val="bg1"/>
                          </a:solidFill>
                          <a:effectLst/>
                        </a:rPr>
                        <a:t>Gender</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69220747"/>
                  </a:ext>
                </a:extLst>
              </a:tr>
              <a:tr h="163256">
                <a:tc>
                  <a:txBody>
                    <a:bodyPr/>
                    <a:lstStyle/>
                    <a:p>
                      <a:pPr marL="0" marR="0" algn="l">
                        <a:lnSpc>
                          <a:spcPct val="107000"/>
                        </a:lnSpc>
                        <a:spcBef>
                          <a:spcPts val="0"/>
                        </a:spcBef>
                        <a:spcAft>
                          <a:spcPts val="0"/>
                        </a:spcAft>
                      </a:pPr>
                      <a:r>
                        <a:rPr lang="en-US" sz="1050" b="0">
                          <a:solidFill>
                            <a:schemeClr val="bg1"/>
                          </a:solidFill>
                          <a:effectLst/>
                        </a:rPr>
                        <a:t>Female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216991122"/>
                  </a:ext>
                </a:extLst>
              </a:tr>
              <a:tr h="195200">
                <a:tc>
                  <a:txBody>
                    <a:bodyPr/>
                    <a:lstStyle/>
                    <a:p>
                      <a:pPr marL="0" marR="0" algn="l">
                        <a:lnSpc>
                          <a:spcPct val="107000"/>
                        </a:lnSpc>
                        <a:spcBef>
                          <a:spcPts val="0"/>
                        </a:spcBef>
                        <a:spcAft>
                          <a:spcPts val="0"/>
                        </a:spcAft>
                      </a:pPr>
                      <a:r>
                        <a:rPr lang="en-US" sz="1050" b="0" dirty="0">
                          <a:solidFill>
                            <a:schemeClr val="bg1"/>
                          </a:solidFill>
                          <a:effectLst/>
                        </a:rPr>
                        <a:t>Male</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0.64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0.99 (0.92 - 1.07)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6352245"/>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Race/Ethnicity</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91819102"/>
                  </a:ext>
                </a:extLst>
              </a:tr>
              <a:tr h="163256">
                <a:tc>
                  <a:txBody>
                    <a:bodyPr/>
                    <a:lstStyle/>
                    <a:p>
                      <a:pPr marL="0" marR="0" algn="l">
                        <a:lnSpc>
                          <a:spcPct val="107000"/>
                        </a:lnSpc>
                        <a:spcBef>
                          <a:spcPts val="0"/>
                        </a:spcBef>
                        <a:spcAft>
                          <a:spcPts val="0"/>
                        </a:spcAft>
                      </a:pPr>
                      <a:r>
                        <a:rPr lang="en-US" sz="1050" b="0">
                          <a:solidFill>
                            <a:schemeClr val="bg1"/>
                          </a:solidFill>
                          <a:effectLst/>
                        </a:rPr>
                        <a:t>White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44485551"/>
                  </a:ext>
                </a:extLst>
              </a:tr>
              <a:tr h="195200">
                <a:tc>
                  <a:txBody>
                    <a:bodyPr/>
                    <a:lstStyle/>
                    <a:p>
                      <a:pPr marL="0" marR="0" algn="l">
                        <a:lnSpc>
                          <a:spcPct val="107000"/>
                        </a:lnSpc>
                        <a:spcBef>
                          <a:spcPts val="0"/>
                        </a:spcBef>
                        <a:spcAft>
                          <a:spcPts val="0"/>
                        </a:spcAft>
                      </a:pPr>
                      <a:r>
                        <a:rPr lang="en-US" sz="1050" b="0">
                          <a:solidFill>
                            <a:schemeClr val="bg1"/>
                          </a:solidFill>
                          <a:effectLst/>
                        </a:rPr>
                        <a:t>African American</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0.40 (0.34 - 0.49)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0.30 (0.24 – 0.37)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66202962"/>
                  </a:ext>
                </a:extLst>
              </a:tr>
              <a:tr h="195200">
                <a:tc>
                  <a:txBody>
                    <a:bodyPr/>
                    <a:lstStyle/>
                    <a:p>
                      <a:pPr marL="0" marR="0" algn="l">
                        <a:lnSpc>
                          <a:spcPct val="107000"/>
                        </a:lnSpc>
                        <a:spcBef>
                          <a:spcPts val="0"/>
                        </a:spcBef>
                        <a:spcAft>
                          <a:spcPts val="0"/>
                        </a:spcAft>
                      </a:pPr>
                      <a:r>
                        <a:rPr lang="en-US" sz="1050" b="0" dirty="0">
                          <a:solidFill>
                            <a:schemeClr val="bg1"/>
                          </a:solidFill>
                          <a:effectLst/>
                        </a:rPr>
                        <a:t>Hispanic</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(0.53 - 0.72)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0.57 (0.49 - 0.66)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76493694"/>
                  </a:ext>
                </a:extLst>
              </a:tr>
              <a:tr h="195200">
                <a:tc>
                  <a:txBody>
                    <a:bodyPr/>
                    <a:lstStyle/>
                    <a:p>
                      <a:pPr marL="0" marR="0" algn="l">
                        <a:lnSpc>
                          <a:spcPct val="107000"/>
                        </a:lnSpc>
                        <a:spcBef>
                          <a:spcPts val="0"/>
                        </a:spcBef>
                        <a:spcAft>
                          <a:spcPts val="0"/>
                        </a:spcAft>
                      </a:pPr>
                      <a:r>
                        <a:rPr lang="en-US" sz="1050" b="0" dirty="0">
                          <a:solidFill>
                            <a:schemeClr val="bg1"/>
                          </a:solidFill>
                          <a:effectLst/>
                        </a:rPr>
                        <a:t>Other Minorities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0.73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0.84 (0.69 – 1.02)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425780849"/>
                  </a:ext>
                </a:extLst>
              </a:tr>
              <a:tr h="163256">
                <a:tc>
                  <a:txBody>
                    <a:bodyPr/>
                    <a:lstStyle/>
                    <a:p>
                      <a:pPr marL="0" marR="0" algn="ctr">
                        <a:lnSpc>
                          <a:spcPct val="107000"/>
                        </a:lnSpc>
                        <a:spcBef>
                          <a:spcPts val="0"/>
                        </a:spcBef>
                        <a:spcAft>
                          <a:spcPts val="0"/>
                        </a:spcAft>
                      </a:pPr>
                      <a:r>
                        <a:rPr lang="en-US" sz="1050" u="sng" dirty="0">
                          <a:solidFill>
                            <a:schemeClr val="bg1"/>
                          </a:solidFill>
                          <a:effectLst/>
                        </a:rPr>
                        <a:t>Low SES Status</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900947174"/>
                  </a:ext>
                </a:extLst>
              </a:tr>
              <a:tr h="163256">
                <a:tc>
                  <a:txBody>
                    <a:bodyPr/>
                    <a:lstStyle/>
                    <a:p>
                      <a:pPr marL="0" marR="0" algn="l">
                        <a:lnSpc>
                          <a:spcPct val="107000"/>
                        </a:lnSpc>
                        <a:spcBef>
                          <a:spcPts val="0"/>
                        </a:spcBef>
                        <a:spcAft>
                          <a:spcPts val="0"/>
                        </a:spcAft>
                      </a:pPr>
                      <a:r>
                        <a:rPr lang="en-US" sz="1050" b="0" dirty="0">
                          <a:solidFill>
                            <a:schemeClr val="bg1"/>
                          </a:solidFill>
                          <a:effectLst/>
                        </a:rPr>
                        <a:t>No</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534667005"/>
                  </a:ext>
                </a:extLst>
              </a:tr>
              <a:tr h="195200">
                <a:tc>
                  <a:txBody>
                    <a:bodyPr/>
                    <a:lstStyle/>
                    <a:p>
                      <a:pPr marL="0" marR="0" algn="l">
                        <a:lnSpc>
                          <a:spcPct val="107000"/>
                        </a:lnSpc>
                        <a:spcBef>
                          <a:spcPts val="0"/>
                        </a:spcBef>
                        <a:spcAft>
                          <a:spcPts val="0"/>
                        </a:spcAft>
                      </a:pPr>
                      <a:r>
                        <a:rPr lang="en-US" sz="1050" b="0" dirty="0">
                          <a:solidFill>
                            <a:schemeClr val="bg1"/>
                          </a:solidFill>
                          <a:effectLst/>
                        </a:rPr>
                        <a:t>Yes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0.61 (0.55 – 0.67)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37124036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Home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714460"/>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5197834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1.38 (1.24 – 1.53)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1.33 ( 1.18 – 1.51)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03043326"/>
                  </a:ext>
                </a:extLst>
              </a:tr>
              <a:tr h="195200">
                <a:tc>
                  <a:txBody>
                    <a:bodyPr/>
                    <a:lstStyle/>
                    <a:p>
                      <a:pPr marL="0" marR="0" algn="l">
                        <a:lnSpc>
                          <a:spcPct val="107000"/>
                        </a:lnSpc>
                        <a:spcBef>
                          <a:spcPts val="0"/>
                        </a:spcBef>
                        <a:spcAft>
                          <a:spcPts val="0"/>
                        </a:spcAft>
                      </a:pPr>
                      <a:r>
                        <a:rPr lang="en-US" sz="1050" b="0" dirty="0">
                          <a:solidFill>
                            <a:schemeClr val="bg1"/>
                          </a:solidFill>
                          <a:effectLst/>
                        </a:rPr>
                        <a:t>Semi-Full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1.56 (1.40 – 1.74)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1.54 (1.36 – 1.74)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&lt;.0001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576282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1.84 (1.64 – 2.06)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1.71 (1.50 – 1.94)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37286889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Outside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32377489"/>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8274491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0.79 (0.71 – 0.89)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0.87 (0.76 – 0.98)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489423"/>
                  </a:ext>
                </a:extLst>
              </a:tr>
              <a:tr h="195200">
                <a:tc>
                  <a:txBody>
                    <a:bodyPr/>
                    <a:lstStyle/>
                    <a:p>
                      <a:pPr marL="0" marR="0" algn="l">
                        <a:lnSpc>
                          <a:spcPct val="107000"/>
                        </a:lnSpc>
                        <a:spcBef>
                          <a:spcPts val="0"/>
                        </a:spcBef>
                        <a:spcAft>
                          <a:spcPts val="0"/>
                        </a:spcAft>
                      </a:pPr>
                      <a:r>
                        <a:rPr lang="en-US" sz="1050" b="0">
                          <a:solidFill>
                            <a:schemeClr val="bg1"/>
                          </a:solidFill>
                          <a:effectLst/>
                        </a:rPr>
                        <a:t>Semi-Full</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0.76 (0.69 - 0.85)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0.77 (0.69 – 0.87)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6654008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0.85 (0.76 - 0.95)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0.81 (0.72 – 0.91)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08286120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School Support</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91691576"/>
                  </a:ext>
                </a:extLst>
              </a:tr>
              <a:tr h="163256">
                <a:tc>
                  <a:txBody>
                    <a:bodyPr/>
                    <a:lstStyle/>
                    <a:p>
                      <a:pPr marL="0" marR="0" algn="l">
                        <a:lnSpc>
                          <a:spcPct val="107000"/>
                        </a:lnSpc>
                        <a:spcBef>
                          <a:spcPts val="0"/>
                        </a:spcBef>
                        <a:spcAft>
                          <a:spcPts val="0"/>
                        </a:spcAft>
                      </a:pPr>
                      <a:r>
                        <a:rPr lang="en-US" sz="1050" b="0" dirty="0">
                          <a:solidFill>
                            <a:schemeClr val="bg1"/>
                          </a:solidFill>
                          <a:effectLst/>
                        </a:rPr>
                        <a:t>Very Little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07431264"/>
                  </a:ext>
                </a:extLst>
              </a:tr>
              <a:tr h="195200">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(1.10 - 1.37)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0.0037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1.19 (1.03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45173586"/>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1.24 (1.11 – 1.34)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(1.07 – 1.38)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4208668161"/>
                  </a:ext>
                </a:extLst>
              </a:tr>
              <a:tr h="195200">
                <a:tc>
                  <a:txBody>
                    <a:bodyPr/>
                    <a:lstStyle/>
                    <a:p>
                      <a:pPr marL="0" marR="0" algn="l">
                        <a:lnSpc>
                          <a:spcPct val="107000"/>
                        </a:lnSpc>
                        <a:spcBef>
                          <a:spcPts val="0"/>
                        </a:spcBef>
                        <a:spcAft>
                          <a:spcPts val="0"/>
                        </a:spcAft>
                      </a:pPr>
                      <a:r>
                        <a:rPr lang="en-US" sz="1050" b="0">
                          <a:solidFill>
                            <a:schemeClr val="bg1"/>
                          </a:solidFill>
                          <a:effectLst/>
                        </a:rPr>
                        <a:t>Semi-Full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1.32 (1.17 – 1.15)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1.29 (1.12 – 1.49)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530457"/>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1.07 (0.94 – 1.21)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0.3150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1.16 (1.01 – 1.35)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0.0416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98814905"/>
                  </a:ext>
                </a:extLst>
              </a:tr>
            </a:tbl>
          </a:graphicData>
        </a:graphic>
      </p:graphicFrame>
      <p:sp>
        <p:nvSpPr>
          <p:cNvPr id="3" name="Rectangle 2">
            <a:extLst>
              <a:ext uri="{FF2B5EF4-FFF2-40B4-BE49-F238E27FC236}">
                <a16:creationId xmlns:a16="http://schemas.microsoft.com/office/drawing/2014/main" id="{B8EA4F3E-3385-47E9-806A-025CDE5084A8}"/>
              </a:ext>
            </a:extLst>
          </p:cNvPr>
          <p:cNvSpPr/>
          <p:nvPr/>
        </p:nvSpPr>
        <p:spPr>
          <a:xfrm>
            <a:off x="2732314" y="1982011"/>
            <a:ext cx="6727371" cy="5524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044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04F746-5537-42DA-9DF7-53305D49851B}"/>
              </a:ext>
            </a:extLst>
          </p:cNvPr>
          <p:cNvGraphicFramePr>
            <a:graphicFrameLocks noGrp="1"/>
          </p:cNvGraphicFramePr>
          <p:nvPr>
            <p:extLst>
              <p:ext uri="{D42A27DB-BD31-4B8C-83A1-F6EECF244321}">
                <p14:modId xmlns:p14="http://schemas.microsoft.com/office/powerpoint/2010/main" val="1197934088"/>
              </p:ext>
            </p:extLst>
          </p:nvPr>
        </p:nvGraphicFramePr>
        <p:xfrm>
          <a:off x="2732314" y="9728"/>
          <a:ext cx="6727372" cy="6858605"/>
        </p:xfrm>
        <a:graphic>
          <a:graphicData uri="http://schemas.openxmlformats.org/drawingml/2006/table">
            <a:tbl>
              <a:tblPr firstRow="1" firstCol="1" bandRow="1">
                <a:tableStyleId>{5C22544A-7EE6-4342-B048-85BDC9FD1C3A}</a:tableStyleId>
              </a:tblPr>
              <a:tblGrid>
                <a:gridCol w="1442463">
                  <a:extLst>
                    <a:ext uri="{9D8B030D-6E8A-4147-A177-3AD203B41FA5}">
                      <a16:colId xmlns:a16="http://schemas.microsoft.com/office/drawing/2014/main" val="590925250"/>
                    </a:ext>
                  </a:extLst>
                </a:gridCol>
                <a:gridCol w="1238875">
                  <a:extLst>
                    <a:ext uri="{9D8B030D-6E8A-4147-A177-3AD203B41FA5}">
                      <a16:colId xmlns:a16="http://schemas.microsoft.com/office/drawing/2014/main" val="2052477117"/>
                    </a:ext>
                  </a:extLst>
                </a:gridCol>
                <a:gridCol w="1323728">
                  <a:extLst>
                    <a:ext uri="{9D8B030D-6E8A-4147-A177-3AD203B41FA5}">
                      <a16:colId xmlns:a16="http://schemas.microsoft.com/office/drawing/2014/main" val="1415965480"/>
                    </a:ext>
                  </a:extLst>
                </a:gridCol>
                <a:gridCol w="1233909">
                  <a:extLst>
                    <a:ext uri="{9D8B030D-6E8A-4147-A177-3AD203B41FA5}">
                      <a16:colId xmlns:a16="http://schemas.microsoft.com/office/drawing/2014/main" val="466339084"/>
                    </a:ext>
                  </a:extLst>
                </a:gridCol>
                <a:gridCol w="1488397">
                  <a:extLst>
                    <a:ext uri="{9D8B030D-6E8A-4147-A177-3AD203B41FA5}">
                      <a16:colId xmlns:a16="http://schemas.microsoft.com/office/drawing/2014/main" val="1311690272"/>
                    </a:ext>
                  </a:extLst>
                </a:gridCol>
              </a:tblGrid>
              <a:tr h="185574">
                <a:tc gridSpan="5">
                  <a:txBody>
                    <a:bodyPr/>
                    <a:lstStyle/>
                    <a:p>
                      <a:pPr marL="0" marR="0">
                        <a:lnSpc>
                          <a:spcPct val="107000"/>
                        </a:lnSpc>
                        <a:spcBef>
                          <a:spcPts val="0"/>
                        </a:spcBef>
                        <a:spcAft>
                          <a:spcPts val="0"/>
                        </a:spcAft>
                      </a:pPr>
                      <a:r>
                        <a:rPr lang="en-US" sz="1200" dirty="0">
                          <a:solidFill>
                            <a:schemeClr val="bg1"/>
                          </a:solidFill>
                          <a:effectLst/>
                        </a:rPr>
                        <a:t>Table 2: Model 1 - Age Range  without Grade level</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0321809"/>
                  </a:ext>
                </a:extLst>
              </a:tr>
              <a:tr h="678039">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Math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(95 %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30524715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Age Range</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825127495"/>
                  </a:ext>
                </a:extLst>
              </a:tr>
              <a:tr h="163256">
                <a:tc>
                  <a:txBody>
                    <a:bodyPr/>
                    <a:lstStyle/>
                    <a:p>
                      <a:pPr marL="0" marR="0" algn="l">
                        <a:lnSpc>
                          <a:spcPct val="107000"/>
                        </a:lnSpc>
                        <a:spcBef>
                          <a:spcPts val="0"/>
                        </a:spcBef>
                        <a:spcAft>
                          <a:spcPts val="0"/>
                        </a:spcAft>
                      </a:pPr>
                      <a:r>
                        <a:rPr lang="en-US" sz="1050" b="0">
                          <a:solidFill>
                            <a:schemeClr val="bg1"/>
                          </a:solidFill>
                          <a:effectLst/>
                        </a:rPr>
                        <a:t>9 - 11</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26846273"/>
                  </a:ext>
                </a:extLst>
              </a:tr>
              <a:tr h="195200">
                <a:tc>
                  <a:txBody>
                    <a:bodyPr/>
                    <a:lstStyle/>
                    <a:p>
                      <a:pPr marL="0" marR="0" algn="l">
                        <a:lnSpc>
                          <a:spcPct val="107000"/>
                        </a:lnSpc>
                        <a:spcBef>
                          <a:spcPts val="0"/>
                        </a:spcBef>
                        <a:spcAft>
                          <a:spcPts val="0"/>
                        </a:spcAft>
                      </a:pPr>
                      <a:r>
                        <a:rPr lang="en-US" sz="1050" b="0" dirty="0">
                          <a:solidFill>
                            <a:schemeClr val="bg1"/>
                          </a:solidFill>
                          <a:effectLst/>
                        </a:rPr>
                        <a:t>12 - 13</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1.08 (0.99 - 1.17)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1.04 (0.95 - 1.14)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0.3757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580123916"/>
                  </a:ext>
                </a:extLst>
              </a:tr>
              <a:tr h="195200">
                <a:tc>
                  <a:txBody>
                    <a:bodyPr/>
                    <a:lstStyle/>
                    <a:p>
                      <a:pPr marL="0" marR="0" algn="l">
                        <a:lnSpc>
                          <a:spcPct val="107000"/>
                        </a:lnSpc>
                        <a:spcBef>
                          <a:spcPts val="0"/>
                        </a:spcBef>
                        <a:spcAft>
                          <a:spcPts val="0"/>
                        </a:spcAft>
                      </a:pPr>
                      <a:r>
                        <a:rPr lang="en-US" sz="1050" b="0">
                          <a:solidFill>
                            <a:schemeClr val="bg1"/>
                          </a:solidFill>
                          <a:effectLst/>
                        </a:rPr>
                        <a:t>14 - 15</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1.02 (0.91 - 1.12)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0.7580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0.91 (0.82 - 1.02)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0.1099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16228232"/>
                  </a:ext>
                </a:extLst>
              </a:tr>
              <a:tr h="195200">
                <a:tc>
                  <a:txBody>
                    <a:bodyPr/>
                    <a:lstStyle/>
                    <a:p>
                      <a:pPr marL="0" marR="0" algn="l">
                        <a:lnSpc>
                          <a:spcPct val="107000"/>
                        </a:lnSpc>
                        <a:spcBef>
                          <a:spcPts val="0"/>
                        </a:spcBef>
                        <a:spcAft>
                          <a:spcPts val="0"/>
                        </a:spcAft>
                      </a:pPr>
                      <a:r>
                        <a:rPr lang="en-US" sz="1050" b="0" dirty="0">
                          <a:solidFill>
                            <a:schemeClr val="bg1"/>
                          </a:solidFill>
                          <a:effectLst/>
                        </a:rPr>
                        <a:t>16 - 17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1.70 (1.51 - 1.90)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0.74 (0.65 - 0.85)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924241"/>
                  </a:ext>
                </a:extLst>
              </a:tr>
              <a:tr h="195200">
                <a:tc>
                  <a:txBody>
                    <a:bodyPr/>
                    <a:lstStyle/>
                    <a:p>
                      <a:pPr marL="0" marR="0" algn="l">
                        <a:lnSpc>
                          <a:spcPct val="107000"/>
                        </a:lnSpc>
                        <a:spcBef>
                          <a:spcPts val="0"/>
                        </a:spcBef>
                        <a:spcAft>
                          <a:spcPts val="0"/>
                        </a:spcAft>
                      </a:pPr>
                      <a:r>
                        <a:rPr lang="en-US" sz="1050" b="0" dirty="0">
                          <a:solidFill>
                            <a:schemeClr val="bg1"/>
                          </a:solidFill>
                          <a:effectLst/>
                        </a:rPr>
                        <a:t>18 - 19</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0.54 (0.43 - 0.69)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0.15 (0.10 - 0.23)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45225145"/>
                  </a:ext>
                </a:extLst>
              </a:tr>
              <a:tr h="163256">
                <a:tc>
                  <a:txBody>
                    <a:bodyPr/>
                    <a:lstStyle/>
                    <a:p>
                      <a:pPr marL="0" marR="0" algn="ctr">
                        <a:lnSpc>
                          <a:spcPct val="107000"/>
                        </a:lnSpc>
                        <a:spcBef>
                          <a:spcPts val="0"/>
                        </a:spcBef>
                        <a:spcAft>
                          <a:spcPts val="0"/>
                        </a:spcAft>
                      </a:pPr>
                      <a:r>
                        <a:rPr lang="en-US" sz="1050" u="sng" dirty="0">
                          <a:solidFill>
                            <a:schemeClr val="bg1"/>
                          </a:solidFill>
                          <a:effectLst/>
                        </a:rPr>
                        <a:t>Gender</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69220747"/>
                  </a:ext>
                </a:extLst>
              </a:tr>
              <a:tr h="163256">
                <a:tc>
                  <a:txBody>
                    <a:bodyPr/>
                    <a:lstStyle/>
                    <a:p>
                      <a:pPr marL="0" marR="0" algn="l">
                        <a:lnSpc>
                          <a:spcPct val="107000"/>
                        </a:lnSpc>
                        <a:spcBef>
                          <a:spcPts val="0"/>
                        </a:spcBef>
                        <a:spcAft>
                          <a:spcPts val="0"/>
                        </a:spcAft>
                      </a:pPr>
                      <a:r>
                        <a:rPr lang="en-US" sz="1050" b="0">
                          <a:solidFill>
                            <a:schemeClr val="bg1"/>
                          </a:solidFill>
                          <a:effectLst/>
                        </a:rPr>
                        <a:t>Female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216991122"/>
                  </a:ext>
                </a:extLst>
              </a:tr>
              <a:tr h="195200">
                <a:tc>
                  <a:txBody>
                    <a:bodyPr/>
                    <a:lstStyle/>
                    <a:p>
                      <a:pPr marL="0" marR="0" algn="l">
                        <a:lnSpc>
                          <a:spcPct val="107000"/>
                        </a:lnSpc>
                        <a:spcBef>
                          <a:spcPts val="0"/>
                        </a:spcBef>
                        <a:spcAft>
                          <a:spcPts val="0"/>
                        </a:spcAft>
                      </a:pPr>
                      <a:r>
                        <a:rPr lang="en-US" sz="1050" b="0" dirty="0">
                          <a:solidFill>
                            <a:schemeClr val="bg1"/>
                          </a:solidFill>
                          <a:effectLst/>
                        </a:rPr>
                        <a:t>Male</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0.64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0.99 (0.92 - 1.07)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6352245"/>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Race/Ethnicity</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91819102"/>
                  </a:ext>
                </a:extLst>
              </a:tr>
              <a:tr h="163256">
                <a:tc>
                  <a:txBody>
                    <a:bodyPr/>
                    <a:lstStyle/>
                    <a:p>
                      <a:pPr marL="0" marR="0" algn="l">
                        <a:lnSpc>
                          <a:spcPct val="107000"/>
                        </a:lnSpc>
                        <a:spcBef>
                          <a:spcPts val="0"/>
                        </a:spcBef>
                        <a:spcAft>
                          <a:spcPts val="0"/>
                        </a:spcAft>
                      </a:pPr>
                      <a:r>
                        <a:rPr lang="en-US" sz="1050" b="0">
                          <a:solidFill>
                            <a:schemeClr val="bg1"/>
                          </a:solidFill>
                          <a:effectLst/>
                        </a:rPr>
                        <a:t>White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44485551"/>
                  </a:ext>
                </a:extLst>
              </a:tr>
              <a:tr h="195200">
                <a:tc>
                  <a:txBody>
                    <a:bodyPr/>
                    <a:lstStyle/>
                    <a:p>
                      <a:pPr marL="0" marR="0" algn="l">
                        <a:lnSpc>
                          <a:spcPct val="107000"/>
                        </a:lnSpc>
                        <a:spcBef>
                          <a:spcPts val="0"/>
                        </a:spcBef>
                        <a:spcAft>
                          <a:spcPts val="0"/>
                        </a:spcAft>
                      </a:pPr>
                      <a:r>
                        <a:rPr lang="en-US" sz="1050" b="0" dirty="0">
                          <a:solidFill>
                            <a:schemeClr val="bg1"/>
                          </a:solidFill>
                          <a:effectLst/>
                        </a:rPr>
                        <a:t>African American</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0.40 (0.34 - 0.49)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0.30 (0.24 – 0.37)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66202962"/>
                  </a:ext>
                </a:extLst>
              </a:tr>
              <a:tr h="195200">
                <a:tc>
                  <a:txBody>
                    <a:bodyPr/>
                    <a:lstStyle/>
                    <a:p>
                      <a:pPr marL="0" marR="0" algn="l">
                        <a:lnSpc>
                          <a:spcPct val="107000"/>
                        </a:lnSpc>
                        <a:spcBef>
                          <a:spcPts val="0"/>
                        </a:spcBef>
                        <a:spcAft>
                          <a:spcPts val="0"/>
                        </a:spcAft>
                      </a:pPr>
                      <a:r>
                        <a:rPr lang="en-US" sz="1050" b="0" dirty="0">
                          <a:solidFill>
                            <a:schemeClr val="bg1"/>
                          </a:solidFill>
                          <a:effectLst/>
                        </a:rPr>
                        <a:t>Hispanic</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(0.53 - 0.72)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0.57 (0.49 - 0.66)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76493694"/>
                  </a:ext>
                </a:extLst>
              </a:tr>
              <a:tr h="195200">
                <a:tc>
                  <a:txBody>
                    <a:bodyPr/>
                    <a:lstStyle/>
                    <a:p>
                      <a:pPr marL="0" marR="0" algn="l">
                        <a:lnSpc>
                          <a:spcPct val="107000"/>
                        </a:lnSpc>
                        <a:spcBef>
                          <a:spcPts val="0"/>
                        </a:spcBef>
                        <a:spcAft>
                          <a:spcPts val="0"/>
                        </a:spcAft>
                      </a:pPr>
                      <a:r>
                        <a:rPr lang="en-US" sz="1050" b="0" dirty="0">
                          <a:solidFill>
                            <a:schemeClr val="bg1"/>
                          </a:solidFill>
                          <a:effectLst/>
                        </a:rPr>
                        <a:t>Other Minorities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0.73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0.0014</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0.84 (0.69 – 1.02)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0.0837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425780849"/>
                  </a:ext>
                </a:extLst>
              </a:tr>
              <a:tr h="163256">
                <a:tc>
                  <a:txBody>
                    <a:bodyPr/>
                    <a:lstStyle/>
                    <a:p>
                      <a:pPr marL="0" marR="0" algn="ctr">
                        <a:lnSpc>
                          <a:spcPct val="107000"/>
                        </a:lnSpc>
                        <a:spcBef>
                          <a:spcPts val="0"/>
                        </a:spcBef>
                        <a:spcAft>
                          <a:spcPts val="0"/>
                        </a:spcAft>
                      </a:pPr>
                      <a:r>
                        <a:rPr lang="en-US" sz="1050" u="sng" dirty="0">
                          <a:solidFill>
                            <a:schemeClr val="bg1"/>
                          </a:solidFill>
                          <a:effectLst/>
                        </a:rPr>
                        <a:t>Low SES Status</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900947174"/>
                  </a:ext>
                </a:extLst>
              </a:tr>
              <a:tr h="163256">
                <a:tc>
                  <a:txBody>
                    <a:bodyPr/>
                    <a:lstStyle/>
                    <a:p>
                      <a:pPr marL="0" marR="0" algn="l">
                        <a:lnSpc>
                          <a:spcPct val="107000"/>
                        </a:lnSpc>
                        <a:spcBef>
                          <a:spcPts val="0"/>
                        </a:spcBef>
                        <a:spcAft>
                          <a:spcPts val="0"/>
                        </a:spcAft>
                      </a:pPr>
                      <a:r>
                        <a:rPr lang="en-US" sz="1050" b="0" dirty="0">
                          <a:solidFill>
                            <a:schemeClr val="bg1"/>
                          </a:solidFill>
                          <a:effectLst/>
                        </a:rPr>
                        <a:t>No</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534667005"/>
                  </a:ext>
                </a:extLst>
              </a:tr>
              <a:tr h="195200">
                <a:tc>
                  <a:txBody>
                    <a:bodyPr/>
                    <a:lstStyle/>
                    <a:p>
                      <a:pPr marL="0" marR="0" algn="l">
                        <a:lnSpc>
                          <a:spcPct val="107000"/>
                        </a:lnSpc>
                        <a:spcBef>
                          <a:spcPts val="0"/>
                        </a:spcBef>
                        <a:spcAft>
                          <a:spcPts val="0"/>
                        </a:spcAft>
                      </a:pPr>
                      <a:r>
                        <a:rPr lang="en-US" sz="1050" b="0" dirty="0">
                          <a:solidFill>
                            <a:schemeClr val="bg1"/>
                          </a:solidFill>
                          <a:effectLst/>
                        </a:rPr>
                        <a:t>Yes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0.61 (0.55 – 0.67)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37124036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Home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714460"/>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5197834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1.38 (1.24 – 1.53)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1.33 ( 1.18 – 1.51)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03043326"/>
                  </a:ext>
                </a:extLst>
              </a:tr>
              <a:tr h="195200">
                <a:tc>
                  <a:txBody>
                    <a:bodyPr/>
                    <a:lstStyle/>
                    <a:p>
                      <a:pPr marL="0" marR="0" algn="l">
                        <a:lnSpc>
                          <a:spcPct val="107000"/>
                        </a:lnSpc>
                        <a:spcBef>
                          <a:spcPts val="0"/>
                        </a:spcBef>
                        <a:spcAft>
                          <a:spcPts val="0"/>
                        </a:spcAft>
                      </a:pPr>
                      <a:r>
                        <a:rPr lang="en-US" sz="1050" b="0" dirty="0">
                          <a:solidFill>
                            <a:schemeClr val="bg1"/>
                          </a:solidFill>
                          <a:effectLst/>
                        </a:rPr>
                        <a:t>Semi-Full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1.56 (1.40 – 1.74)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1.54 (1.36 – 1.74)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&lt;.0001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576282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1.84 (1.64 – 2.06)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1.71 (1.50 – 1.94)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37286889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Outside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32377489"/>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8274491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0.79 (0.71 – 0.89)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0.87 (0.76 – 0.98)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489423"/>
                  </a:ext>
                </a:extLst>
              </a:tr>
              <a:tr h="195200">
                <a:tc>
                  <a:txBody>
                    <a:bodyPr/>
                    <a:lstStyle/>
                    <a:p>
                      <a:pPr marL="0" marR="0" algn="l">
                        <a:lnSpc>
                          <a:spcPct val="107000"/>
                        </a:lnSpc>
                        <a:spcBef>
                          <a:spcPts val="0"/>
                        </a:spcBef>
                        <a:spcAft>
                          <a:spcPts val="0"/>
                        </a:spcAft>
                      </a:pPr>
                      <a:r>
                        <a:rPr lang="en-US" sz="1050" b="0">
                          <a:solidFill>
                            <a:schemeClr val="bg1"/>
                          </a:solidFill>
                          <a:effectLst/>
                        </a:rPr>
                        <a:t>Semi-Full</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0.76 (0.69 - 0.85)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0.77 (0.69 – 0.87)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6654008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0.85 (0.76 - 0.95)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0.81 (0.72 – 0.91)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08286120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School Support</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91691576"/>
                  </a:ext>
                </a:extLst>
              </a:tr>
              <a:tr h="163256">
                <a:tc>
                  <a:txBody>
                    <a:bodyPr/>
                    <a:lstStyle/>
                    <a:p>
                      <a:pPr marL="0" marR="0" algn="l">
                        <a:lnSpc>
                          <a:spcPct val="107000"/>
                        </a:lnSpc>
                        <a:spcBef>
                          <a:spcPts val="0"/>
                        </a:spcBef>
                        <a:spcAft>
                          <a:spcPts val="0"/>
                        </a:spcAft>
                      </a:pPr>
                      <a:r>
                        <a:rPr lang="en-US" sz="1050" b="0" dirty="0">
                          <a:solidFill>
                            <a:schemeClr val="bg1"/>
                          </a:solidFill>
                          <a:effectLst/>
                        </a:rPr>
                        <a:t>Very Little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07431264"/>
                  </a:ext>
                </a:extLst>
              </a:tr>
              <a:tr h="195200">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(1.10 - 1.37)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0.0037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1.19 (1.03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45173586"/>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1.24 (1.11 – 1.34)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(1.07 – 1.38)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4208668161"/>
                  </a:ext>
                </a:extLst>
              </a:tr>
              <a:tr h="195200">
                <a:tc>
                  <a:txBody>
                    <a:bodyPr/>
                    <a:lstStyle/>
                    <a:p>
                      <a:pPr marL="0" marR="0" algn="l">
                        <a:lnSpc>
                          <a:spcPct val="107000"/>
                        </a:lnSpc>
                        <a:spcBef>
                          <a:spcPts val="0"/>
                        </a:spcBef>
                        <a:spcAft>
                          <a:spcPts val="0"/>
                        </a:spcAft>
                      </a:pPr>
                      <a:r>
                        <a:rPr lang="en-US" sz="1050" b="0">
                          <a:solidFill>
                            <a:schemeClr val="bg1"/>
                          </a:solidFill>
                          <a:effectLst/>
                        </a:rPr>
                        <a:t>Semi-Full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1.32 (1.17 – 1.15)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1.29 (1.12 – 1.49)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530457"/>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1.07 (0.94 – 1.21)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0.3150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1.16 (1.01 – 1.35)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0.0416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98814905"/>
                  </a:ext>
                </a:extLst>
              </a:tr>
            </a:tbl>
          </a:graphicData>
        </a:graphic>
      </p:graphicFrame>
      <p:sp>
        <p:nvSpPr>
          <p:cNvPr id="3" name="Rectangle 2">
            <a:extLst>
              <a:ext uri="{FF2B5EF4-FFF2-40B4-BE49-F238E27FC236}">
                <a16:creationId xmlns:a16="http://schemas.microsoft.com/office/drawing/2014/main" id="{31F9A031-CEC6-4FEA-AD74-D8197AA96A68}"/>
              </a:ext>
            </a:extLst>
          </p:cNvPr>
          <p:cNvSpPr/>
          <p:nvPr/>
        </p:nvSpPr>
        <p:spPr>
          <a:xfrm>
            <a:off x="2732315" y="2496055"/>
            <a:ext cx="6727371" cy="9429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3791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04F746-5537-42DA-9DF7-53305D49851B}"/>
              </a:ext>
            </a:extLst>
          </p:cNvPr>
          <p:cNvGraphicFramePr>
            <a:graphicFrameLocks noGrp="1"/>
          </p:cNvGraphicFramePr>
          <p:nvPr>
            <p:extLst>
              <p:ext uri="{D42A27DB-BD31-4B8C-83A1-F6EECF244321}">
                <p14:modId xmlns:p14="http://schemas.microsoft.com/office/powerpoint/2010/main" val="2871039831"/>
              </p:ext>
            </p:extLst>
          </p:nvPr>
        </p:nvGraphicFramePr>
        <p:xfrm>
          <a:off x="2732314" y="9728"/>
          <a:ext cx="6727372" cy="6858605"/>
        </p:xfrm>
        <a:graphic>
          <a:graphicData uri="http://schemas.openxmlformats.org/drawingml/2006/table">
            <a:tbl>
              <a:tblPr firstRow="1" firstCol="1" bandRow="1">
                <a:tableStyleId>{5C22544A-7EE6-4342-B048-85BDC9FD1C3A}</a:tableStyleId>
              </a:tblPr>
              <a:tblGrid>
                <a:gridCol w="1442463">
                  <a:extLst>
                    <a:ext uri="{9D8B030D-6E8A-4147-A177-3AD203B41FA5}">
                      <a16:colId xmlns:a16="http://schemas.microsoft.com/office/drawing/2014/main" val="590925250"/>
                    </a:ext>
                  </a:extLst>
                </a:gridCol>
                <a:gridCol w="1238875">
                  <a:extLst>
                    <a:ext uri="{9D8B030D-6E8A-4147-A177-3AD203B41FA5}">
                      <a16:colId xmlns:a16="http://schemas.microsoft.com/office/drawing/2014/main" val="2052477117"/>
                    </a:ext>
                  </a:extLst>
                </a:gridCol>
                <a:gridCol w="1323728">
                  <a:extLst>
                    <a:ext uri="{9D8B030D-6E8A-4147-A177-3AD203B41FA5}">
                      <a16:colId xmlns:a16="http://schemas.microsoft.com/office/drawing/2014/main" val="1415965480"/>
                    </a:ext>
                  </a:extLst>
                </a:gridCol>
                <a:gridCol w="1233909">
                  <a:extLst>
                    <a:ext uri="{9D8B030D-6E8A-4147-A177-3AD203B41FA5}">
                      <a16:colId xmlns:a16="http://schemas.microsoft.com/office/drawing/2014/main" val="466339084"/>
                    </a:ext>
                  </a:extLst>
                </a:gridCol>
                <a:gridCol w="1488397">
                  <a:extLst>
                    <a:ext uri="{9D8B030D-6E8A-4147-A177-3AD203B41FA5}">
                      <a16:colId xmlns:a16="http://schemas.microsoft.com/office/drawing/2014/main" val="1311690272"/>
                    </a:ext>
                  </a:extLst>
                </a:gridCol>
              </a:tblGrid>
              <a:tr h="185574">
                <a:tc gridSpan="5">
                  <a:txBody>
                    <a:bodyPr/>
                    <a:lstStyle/>
                    <a:p>
                      <a:pPr marL="0" marR="0">
                        <a:lnSpc>
                          <a:spcPct val="107000"/>
                        </a:lnSpc>
                        <a:spcBef>
                          <a:spcPts val="0"/>
                        </a:spcBef>
                        <a:spcAft>
                          <a:spcPts val="0"/>
                        </a:spcAft>
                      </a:pPr>
                      <a:r>
                        <a:rPr lang="en-US" sz="1200" dirty="0">
                          <a:solidFill>
                            <a:schemeClr val="bg1"/>
                          </a:solidFill>
                          <a:effectLst/>
                        </a:rPr>
                        <a:t>Table 2: Model 1 - Age Range  without Grade level</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0321809"/>
                  </a:ext>
                </a:extLst>
              </a:tr>
              <a:tr h="678039">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Math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(95 %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30524715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Age Range</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825127495"/>
                  </a:ext>
                </a:extLst>
              </a:tr>
              <a:tr h="163256">
                <a:tc>
                  <a:txBody>
                    <a:bodyPr/>
                    <a:lstStyle/>
                    <a:p>
                      <a:pPr marL="0" marR="0" algn="l">
                        <a:lnSpc>
                          <a:spcPct val="107000"/>
                        </a:lnSpc>
                        <a:spcBef>
                          <a:spcPts val="0"/>
                        </a:spcBef>
                        <a:spcAft>
                          <a:spcPts val="0"/>
                        </a:spcAft>
                      </a:pPr>
                      <a:r>
                        <a:rPr lang="en-US" sz="1050" b="0">
                          <a:solidFill>
                            <a:schemeClr val="bg1"/>
                          </a:solidFill>
                          <a:effectLst/>
                        </a:rPr>
                        <a:t>9 - 11</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26846273"/>
                  </a:ext>
                </a:extLst>
              </a:tr>
              <a:tr h="195200">
                <a:tc>
                  <a:txBody>
                    <a:bodyPr/>
                    <a:lstStyle/>
                    <a:p>
                      <a:pPr marL="0" marR="0" algn="l">
                        <a:lnSpc>
                          <a:spcPct val="107000"/>
                        </a:lnSpc>
                        <a:spcBef>
                          <a:spcPts val="0"/>
                        </a:spcBef>
                        <a:spcAft>
                          <a:spcPts val="0"/>
                        </a:spcAft>
                      </a:pPr>
                      <a:r>
                        <a:rPr lang="en-US" sz="1050" b="0" dirty="0">
                          <a:solidFill>
                            <a:schemeClr val="bg1"/>
                          </a:solidFill>
                          <a:effectLst/>
                        </a:rPr>
                        <a:t>12 - 13</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1.08 (0.99 - 1.17)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1.04 (0.95 - 1.14)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0.3757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580123916"/>
                  </a:ext>
                </a:extLst>
              </a:tr>
              <a:tr h="195200">
                <a:tc>
                  <a:txBody>
                    <a:bodyPr/>
                    <a:lstStyle/>
                    <a:p>
                      <a:pPr marL="0" marR="0" algn="l">
                        <a:lnSpc>
                          <a:spcPct val="107000"/>
                        </a:lnSpc>
                        <a:spcBef>
                          <a:spcPts val="0"/>
                        </a:spcBef>
                        <a:spcAft>
                          <a:spcPts val="0"/>
                        </a:spcAft>
                      </a:pPr>
                      <a:r>
                        <a:rPr lang="en-US" sz="1050" b="0">
                          <a:solidFill>
                            <a:schemeClr val="bg1"/>
                          </a:solidFill>
                          <a:effectLst/>
                        </a:rPr>
                        <a:t>14 - 15</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1.02 (0.91 - 1.12)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0.7580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0.91 (0.82 - 1.02)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0.1099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16228232"/>
                  </a:ext>
                </a:extLst>
              </a:tr>
              <a:tr h="195200">
                <a:tc>
                  <a:txBody>
                    <a:bodyPr/>
                    <a:lstStyle/>
                    <a:p>
                      <a:pPr marL="0" marR="0" algn="l">
                        <a:lnSpc>
                          <a:spcPct val="107000"/>
                        </a:lnSpc>
                        <a:spcBef>
                          <a:spcPts val="0"/>
                        </a:spcBef>
                        <a:spcAft>
                          <a:spcPts val="0"/>
                        </a:spcAft>
                      </a:pPr>
                      <a:r>
                        <a:rPr lang="en-US" sz="1050" b="0" dirty="0">
                          <a:solidFill>
                            <a:schemeClr val="bg1"/>
                          </a:solidFill>
                          <a:effectLst/>
                        </a:rPr>
                        <a:t>16 - 17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1.70 (1.51 - 1.90)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0.74 (0.65 - 0.85)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924241"/>
                  </a:ext>
                </a:extLst>
              </a:tr>
              <a:tr h="195200">
                <a:tc>
                  <a:txBody>
                    <a:bodyPr/>
                    <a:lstStyle/>
                    <a:p>
                      <a:pPr marL="0" marR="0" algn="l">
                        <a:lnSpc>
                          <a:spcPct val="107000"/>
                        </a:lnSpc>
                        <a:spcBef>
                          <a:spcPts val="0"/>
                        </a:spcBef>
                        <a:spcAft>
                          <a:spcPts val="0"/>
                        </a:spcAft>
                      </a:pPr>
                      <a:r>
                        <a:rPr lang="en-US" sz="1050" b="0" dirty="0">
                          <a:solidFill>
                            <a:schemeClr val="bg1"/>
                          </a:solidFill>
                          <a:effectLst/>
                        </a:rPr>
                        <a:t>18 - 19</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0.54 (0.43 - 0.69)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0.15 (0.10 - 0.23)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45225145"/>
                  </a:ext>
                </a:extLst>
              </a:tr>
              <a:tr h="163256">
                <a:tc>
                  <a:txBody>
                    <a:bodyPr/>
                    <a:lstStyle/>
                    <a:p>
                      <a:pPr marL="0" marR="0" algn="ctr">
                        <a:lnSpc>
                          <a:spcPct val="107000"/>
                        </a:lnSpc>
                        <a:spcBef>
                          <a:spcPts val="0"/>
                        </a:spcBef>
                        <a:spcAft>
                          <a:spcPts val="0"/>
                        </a:spcAft>
                      </a:pPr>
                      <a:r>
                        <a:rPr lang="en-US" sz="1050" u="sng" dirty="0">
                          <a:solidFill>
                            <a:schemeClr val="bg1"/>
                          </a:solidFill>
                          <a:effectLst/>
                        </a:rPr>
                        <a:t>Gender</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69220747"/>
                  </a:ext>
                </a:extLst>
              </a:tr>
              <a:tr h="163256">
                <a:tc>
                  <a:txBody>
                    <a:bodyPr/>
                    <a:lstStyle/>
                    <a:p>
                      <a:pPr marL="0" marR="0" algn="l">
                        <a:lnSpc>
                          <a:spcPct val="107000"/>
                        </a:lnSpc>
                        <a:spcBef>
                          <a:spcPts val="0"/>
                        </a:spcBef>
                        <a:spcAft>
                          <a:spcPts val="0"/>
                        </a:spcAft>
                      </a:pPr>
                      <a:r>
                        <a:rPr lang="en-US" sz="1050" b="0">
                          <a:solidFill>
                            <a:schemeClr val="bg1"/>
                          </a:solidFill>
                          <a:effectLst/>
                        </a:rPr>
                        <a:t>Female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216991122"/>
                  </a:ext>
                </a:extLst>
              </a:tr>
              <a:tr h="195200">
                <a:tc>
                  <a:txBody>
                    <a:bodyPr/>
                    <a:lstStyle/>
                    <a:p>
                      <a:pPr marL="0" marR="0" algn="l">
                        <a:lnSpc>
                          <a:spcPct val="107000"/>
                        </a:lnSpc>
                        <a:spcBef>
                          <a:spcPts val="0"/>
                        </a:spcBef>
                        <a:spcAft>
                          <a:spcPts val="0"/>
                        </a:spcAft>
                      </a:pPr>
                      <a:r>
                        <a:rPr lang="en-US" sz="1050" b="0" dirty="0">
                          <a:solidFill>
                            <a:schemeClr val="bg1"/>
                          </a:solidFill>
                          <a:effectLst/>
                        </a:rPr>
                        <a:t>Male</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0.64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0.99 (0.92 - 1.07)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6352245"/>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Race/Ethnicity</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91819102"/>
                  </a:ext>
                </a:extLst>
              </a:tr>
              <a:tr h="163256">
                <a:tc>
                  <a:txBody>
                    <a:bodyPr/>
                    <a:lstStyle/>
                    <a:p>
                      <a:pPr marL="0" marR="0" algn="l">
                        <a:lnSpc>
                          <a:spcPct val="107000"/>
                        </a:lnSpc>
                        <a:spcBef>
                          <a:spcPts val="0"/>
                        </a:spcBef>
                        <a:spcAft>
                          <a:spcPts val="0"/>
                        </a:spcAft>
                      </a:pPr>
                      <a:r>
                        <a:rPr lang="en-US" sz="1050" b="0">
                          <a:solidFill>
                            <a:schemeClr val="bg1"/>
                          </a:solidFill>
                          <a:effectLst/>
                        </a:rPr>
                        <a:t>White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44485551"/>
                  </a:ext>
                </a:extLst>
              </a:tr>
              <a:tr h="195200">
                <a:tc>
                  <a:txBody>
                    <a:bodyPr/>
                    <a:lstStyle/>
                    <a:p>
                      <a:pPr marL="0" marR="0" algn="l">
                        <a:lnSpc>
                          <a:spcPct val="107000"/>
                        </a:lnSpc>
                        <a:spcBef>
                          <a:spcPts val="0"/>
                        </a:spcBef>
                        <a:spcAft>
                          <a:spcPts val="0"/>
                        </a:spcAft>
                      </a:pPr>
                      <a:r>
                        <a:rPr lang="en-US" sz="1050" b="0">
                          <a:solidFill>
                            <a:schemeClr val="bg1"/>
                          </a:solidFill>
                          <a:effectLst/>
                        </a:rPr>
                        <a:t>African American</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0.40 (0.34 - 0.49)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0.30 (0.24 – 0.37)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66202962"/>
                  </a:ext>
                </a:extLst>
              </a:tr>
              <a:tr h="195200">
                <a:tc>
                  <a:txBody>
                    <a:bodyPr/>
                    <a:lstStyle/>
                    <a:p>
                      <a:pPr marL="0" marR="0" algn="l">
                        <a:lnSpc>
                          <a:spcPct val="107000"/>
                        </a:lnSpc>
                        <a:spcBef>
                          <a:spcPts val="0"/>
                        </a:spcBef>
                        <a:spcAft>
                          <a:spcPts val="0"/>
                        </a:spcAft>
                      </a:pPr>
                      <a:r>
                        <a:rPr lang="en-US" sz="1050" b="0" dirty="0">
                          <a:solidFill>
                            <a:schemeClr val="bg1"/>
                          </a:solidFill>
                          <a:effectLst/>
                        </a:rPr>
                        <a:t>Hispanic</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(0.53 - 0.72)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0.57 (0.49 - 0.66)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76493694"/>
                  </a:ext>
                </a:extLst>
              </a:tr>
              <a:tr h="195200">
                <a:tc>
                  <a:txBody>
                    <a:bodyPr/>
                    <a:lstStyle/>
                    <a:p>
                      <a:pPr marL="0" marR="0" algn="l">
                        <a:lnSpc>
                          <a:spcPct val="107000"/>
                        </a:lnSpc>
                        <a:spcBef>
                          <a:spcPts val="0"/>
                        </a:spcBef>
                        <a:spcAft>
                          <a:spcPts val="0"/>
                        </a:spcAft>
                      </a:pPr>
                      <a:r>
                        <a:rPr lang="en-US" sz="1050" b="0" dirty="0">
                          <a:solidFill>
                            <a:schemeClr val="bg1"/>
                          </a:solidFill>
                          <a:effectLst/>
                        </a:rPr>
                        <a:t>Other Minorities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0.73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0.84 (0.69 – 1.02)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425780849"/>
                  </a:ext>
                </a:extLst>
              </a:tr>
              <a:tr h="163256">
                <a:tc>
                  <a:txBody>
                    <a:bodyPr/>
                    <a:lstStyle/>
                    <a:p>
                      <a:pPr marL="0" marR="0" algn="ctr">
                        <a:lnSpc>
                          <a:spcPct val="107000"/>
                        </a:lnSpc>
                        <a:spcBef>
                          <a:spcPts val="0"/>
                        </a:spcBef>
                        <a:spcAft>
                          <a:spcPts val="0"/>
                        </a:spcAft>
                      </a:pPr>
                      <a:r>
                        <a:rPr lang="en-US" sz="1050" u="sng" dirty="0">
                          <a:solidFill>
                            <a:schemeClr val="bg1"/>
                          </a:solidFill>
                          <a:effectLst/>
                        </a:rPr>
                        <a:t>Low SES Status</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900947174"/>
                  </a:ext>
                </a:extLst>
              </a:tr>
              <a:tr h="163256">
                <a:tc>
                  <a:txBody>
                    <a:bodyPr/>
                    <a:lstStyle/>
                    <a:p>
                      <a:pPr marL="0" marR="0" algn="l">
                        <a:lnSpc>
                          <a:spcPct val="107000"/>
                        </a:lnSpc>
                        <a:spcBef>
                          <a:spcPts val="0"/>
                        </a:spcBef>
                        <a:spcAft>
                          <a:spcPts val="0"/>
                        </a:spcAft>
                      </a:pPr>
                      <a:r>
                        <a:rPr lang="en-US" sz="1050" b="0" dirty="0">
                          <a:solidFill>
                            <a:schemeClr val="bg1"/>
                          </a:solidFill>
                          <a:effectLst/>
                        </a:rPr>
                        <a:t>No</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534667005"/>
                  </a:ext>
                </a:extLst>
              </a:tr>
              <a:tr h="195200">
                <a:tc>
                  <a:txBody>
                    <a:bodyPr/>
                    <a:lstStyle/>
                    <a:p>
                      <a:pPr marL="0" marR="0" algn="l">
                        <a:lnSpc>
                          <a:spcPct val="107000"/>
                        </a:lnSpc>
                        <a:spcBef>
                          <a:spcPts val="0"/>
                        </a:spcBef>
                        <a:spcAft>
                          <a:spcPts val="0"/>
                        </a:spcAft>
                      </a:pPr>
                      <a:r>
                        <a:rPr lang="en-US" sz="1050" b="0" dirty="0">
                          <a:solidFill>
                            <a:schemeClr val="bg1"/>
                          </a:solidFill>
                          <a:effectLst/>
                        </a:rPr>
                        <a:t>Yes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0.61 (0.55 – 0.67)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37124036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Home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714460"/>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5197834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1.38 (1.24 – 1.53)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1.33 ( 1.18 – 1.51)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03043326"/>
                  </a:ext>
                </a:extLst>
              </a:tr>
              <a:tr h="195200">
                <a:tc>
                  <a:txBody>
                    <a:bodyPr/>
                    <a:lstStyle/>
                    <a:p>
                      <a:pPr marL="0" marR="0" algn="l">
                        <a:lnSpc>
                          <a:spcPct val="107000"/>
                        </a:lnSpc>
                        <a:spcBef>
                          <a:spcPts val="0"/>
                        </a:spcBef>
                        <a:spcAft>
                          <a:spcPts val="0"/>
                        </a:spcAft>
                      </a:pPr>
                      <a:r>
                        <a:rPr lang="en-US" sz="1050" b="0" dirty="0">
                          <a:solidFill>
                            <a:schemeClr val="bg1"/>
                          </a:solidFill>
                          <a:effectLst/>
                        </a:rPr>
                        <a:t>Semi-Full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1.56 (1.40 – 1.74)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1.54 (1.36 – 1.74)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&lt;.0001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576282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1.84 (1.64 – 2.06)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1.71 (1.50 – 1.94)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37286889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Outside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32377489"/>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8274491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0.79 (0.71 – 0.89)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0.87 (0.76 – 0.98)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489423"/>
                  </a:ext>
                </a:extLst>
              </a:tr>
              <a:tr h="195200">
                <a:tc>
                  <a:txBody>
                    <a:bodyPr/>
                    <a:lstStyle/>
                    <a:p>
                      <a:pPr marL="0" marR="0" algn="l">
                        <a:lnSpc>
                          <a:spcPct val="107000"/>
                        </a:lnSpc>
                        <a:spcBef>
                          <a:spcPts val="0"/>
                        </a:spcBef>
                        <a:spcAft>
                          <a:spcPts val="0"/>
                        </a:spcAft>
                      </a:pPr>
                      <a:r>
                        <a:rPr lang="en-US" sz="1050" b="0">
                          <a:solidFill>
                            <a:schemeClr val="bg1"/>
                          </a:solidFill>
                          <a:effectLst/>
                        </a:rPr>
                        <a:t>Semi-Full</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0.76 (0.69 - 0.85)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0.77 (0.69 – 0.87)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6654008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0.85 (0.76 - 0.95)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0.81 (0.72 – 0.91)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08286120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School Support</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91691576"/>
                  </a:ext>
                </a:extLst>
              </a:tr>
              <a:tr h="163256">
                <a:tc>
                  <a:txBody>
                    <a:bodyPr/>
                    <a:lstStyle/>
                    <a:p>
                      <a:pPr marL="0" marR="0" algn="l">
                        <a:lnSpc>
                          <a:spcPct val="107000"/>
                        </a:lnSpc>
                        <a:spcBef>
                          <a:spcPts val="0"/>
                        </a:spcBef>
                        <a:spcAft>
                          <a:spcPts val="0"/>
                        </a:spcAft>
                      </a:pPr>
                      <a:r>
                        <a:rPr lang="en-US" sz="1050" b="0" dirty="0">
                          <a:solidFill>
                            <a:schemeClr val="bg1"/>
                          </a:solidFill>
                          <a:effectLst/>
                        </a:rPr>
                        <a:t>Very Little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07431264"/>
                  </a:ext>
                </a:extLst>
              </a:tr>
              <a:tr h="195200">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(1.10 - 1.37)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0.0037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1.19 (1.03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45173586"/>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1.24 (1.11 – 1.34)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(1.07 – 1.38)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4208668161"/>
                  </a:ext>
                </a:extLst>
              </a:tr>
              <a:tr h="195200">
                <a:tc>
                  <a:txBody>
                    <a:bodyPr/>
                    <a:lstStyle/>
                    <a:p>
                      <a:pPr marL="0" marR="0" algn="l">
                        <a:lnSpc>
                          <a:spcPct val="107000"/>
                        </a:lnSpc>
                        <a:spcBef>
                          <a:spcPts val="0"/>
                        </a:spcBef>
                        <a:spcAft>
                          <a:spcPts val="0"/>
                        </a:spcAft>
                      </a:pPr>
                      <a:r>
                        <a:rPr lang="en-US" sz="1050" b="0">
                          <a:solidFill>
                            <a:schemeClr val="bg1"/>
                          </a:solidFill>
                          <a:effectLst/>
                        </a:rPr>
                        <a:t>Semi-Full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1.32 (1.17 – 1.15)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1.29 (1.12 – 1.49)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530457"/>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1.07 (0.94 – 1.21)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0.3150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1.16 (1.01 – 1.35)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0.0416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98814905"/>
                  </a:ext>
                </a:extLst>
              </a:tr>
            </a:tbl>
          </a:graphicData>
        </a:graphic>
      </p:graphicFrame>
      <p:sp>
        <p:nvSpPr>
          <p:cNvPr id="3" name="Rectangle 2">
            <a:extLst>
              <a:ext uri="{FF2B5EF4-FFF2-40B4-BE49-F238E27FC236}">
                <a16:creationId xmlns:a16="http://schemas.microsoft.com/office/drawing/2014/main" id="{6239B43A-6E23-42E7-ADC8-8A3480D004F1}"/>
              </a:ext>
            </a:extLst>
          </p:cNvPr>
          <p:cNvSpPr/>
          <p:nvPr/>
        </p:nvSpPr>
        <p:spPr>
          <a:xfrm>
            <a:off x="2732315" y="3429000"/>
            <a:ext cx="6727371" cy="4857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295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04F746-5537-42DA-9DF7-53305D49851B}"/>
              </a:ext>
            </a:extLst>
          </p:cNvPr>
          <p:cNvGraphicFramePr>
            <a:graphicFrameLocks noGrp="1"/>
          </p:cNvGraphicFramePr>
          <p:nvPr>
            <p:extLst>
              <p:ext uri="{D42A27DB-BD31-4B8C-83A1-F6EECF244321}">
                <p14:modId xmlns:p14="http://schemas.microsoft.com/office/powerpoint/2010/main" val="1735849260"/>
              </p:ext>
            </p:extLst>
          </p:nvPr>
        </p:nvGraphicFramePr>
        <p:xfrm>
          <a:off x="2732314" y="9728"/>
          <a:ext cx="6727372" cy="6858605"/>
        </p:xfrm>
        <a:graphic>
          <a:graphicData uri="http://schemas.openxmlformats.org/drawingml/2006/table">
            <a:tbl>
              <a:tblPr firstRow="1" firstCol="1" bandRow="1">
                <a:tableStyleId>{5C22544A-7EE6-4342-B048-85BDC9FD1C3A}</a:tableStyleId>
              </a:tblPr>
              <a:tblGrid>
                <a:gridCol w="1442463">
                  <a:extLst>
                    <a:ext uri="{9D8B030D-6E8A-4147-A177-3AD203B41FA5}">
                      <a16:colId xmlns:a16="http://schemas.microsoft.com/office/drawing/2014/main" val="590925250"/>
                    </a:ext>
                  </a:extLst>
                </a:gridCol>
                <a:gridCol w="1238875">
                  <a:extLst>
                    <a:ext uri="{9D8B030D-6E8A-4147-A177-3AD203B41FA5}">
                      <a16:colId xmlns:a16="http://schemas.microsoft.com/office/drawing/2014/main" val="2052477117"/>
                    </a:ext>
                  </a:extLst>
                </a:gridCol>
                <a:gridCol w="1323728">
                  <a:extLst>
                    <a:ext uri="{9D8B030D-6E8A-4147-A177-3AD203B41FA5}">
                      <a16:colId xmlns:a16="http://schemas.microsoft.com/office/drawing/2014/main" val="1415965480"/>
                    </a:ext>
                  </a:extLst>
                </a:gridCol>
                <a:gridCol w="1233909">
                  <a:extLst>
                    <a:ext uri="{9D8B030D-6E8A-4147-A177-3AD203B41FA5}">
                      <a16:colId xmlns:a16="http://schemas.microsoft.com/office/drawing/2014/main" val="466339084"/>
                    </a:ext>
                  </a:extLst>
                </a:gridCol>
                <a:gridCol w="1488397">
                  <a:extLst>
                    <a:ext uri="{9D8B030D-6E8A-4147-A177-3AD203B41FA5}">
                      <a16:colId xmlns:a16="http://schemas.microsoft.com/office/drawing/2014/main" val="1311690272"/>
                    </a:ext>
                  </a:extLst>
                </a:gridCol>
              </a:tblGrid>
              <a:tr h="185574">
                <a:tc gridSpan="5">
                  <a:txBody>
                    <a:bodyPr/>
                    <a:lstStyle/>
                    <a:p>
                      <a:pPr marL="0" marR="0">
                        <a:lnSpc>
                          <a:spcPct val="107000"/>
                        </a:lnSpc>
                        <a:spcBef>
                          <a:spcPts val="0"/>
                        </a:spcBef>
                        <a:spcAft>
                          <a:spcPts val="0"/>
                        </a:spcAft>
                      </a:pPr>
                      <a:r>
                        <a:rPr lang="en-US" sz="1200" dirty="0">
                          <a:solidFill>
                            <a:schemeClr val="bg1"/>
                          </a:solidFill>
                          <a:effectLst/>
                        </a:rPr>
                        <a:t>Table 2: Model 1 - Age Range  without Grade level</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0321809"/>
                  </a:ext>
                </a:extLst>
              </a:tr>
              <a:tr h="678039">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Math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(95 %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30524715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Age Range</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825127495"/>
                  </a:ext>
                </a:extLst>
              </a:tr>
              <a:tr h="163256">
                <a:tc>
                  <a:txBody>
                    <a:bodyPr/>
                    <a:lstStyle/>
                    <a:p>
                      <a:pPr marL="0" marR="0" algn="l">
                        <a:lnSpc>
                          <a:spcPct val="107000"/>
                        </a:lnSpc>
                        <a:spcBef>
                          <a:spcPts val="0"/>
                        </a:spcBef>
                        <a:spcAft>
                          <a:spcPts val="0"/>
                        </a:spcAft>
                      </a:pPr>
                      <a:r>
                        <a:rPr lang="en-US" sz="1050" b="0">
                          <a:solidFill>
                            <a:schemeClr val="bg1"/>
                          </a:solidFill>
                          <a:effectLst/>
                        </a:rPr>
                        <a:t>9 - 11</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26846273"/>
                  </a:ext>
                </a:extLst>
              </a:tr>
              <a:tr h="195200">
                <a:tc>
                  <a:txBody>
                    <a:bodyPr/>
                    <a:lstStyle/>
                    <a:p>
                      <a:pPr marL="0" marR="0" algn="l">
                        <a:lnSpc>
                          <a:spcPct val="107000"/>
                        </a:lnSpc>
                        <a:spcBef>
                          <a:spcPts val="0"/>
                        </a:spcBef>
                        <a:spcAft>
                          <a:spcPts val="0"/>
                        </a:spcAft>
                      </a:pPr>
                      <a:r>
                        <a:rPr lang="en-US" sz="1050" b="0" dirty="0">
                          <a:solidFill>
                            <a:schemeClr val="bg1"/>
                          </a:solidFill>
                          <a:effectLst/>
                        </a:rPr>
                        <a:t>12 - 13</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1.08 (0.99 - 1.17)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1.04 (0.95 - 1.14)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0.3757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580123916"/>
                  </a:ext>
                </a:extLst>
              </a:tr>
              <a:tr h="195200">
                <a:tc>
                  <a:txBody>
                    <a:bodyPr/>
                    <a:lstStyle/>
                    <a:p>
                      <a:pPr marL="0" marR="0" algn="l">
                        <a:lnSpc>
                          <a:spcPct val="107000"/>
                        </a:lnSpc>
                        <a:spcBef>
                          <a:spcPts val="0"/>
                        </a:spcBef>
                        <a:spcAft>
                          <a:spcPts val="0"/>
                        </a:spcAft>
                      </a:pPr>
                      <a:r>
                        <a:rPr lang="en-US" sz="1050" b="0">
                          <a:solidFill>
                            <a:schemeClr val="bg1"/>
                          </a:solidFill>
                          <a:effectLst/>
                        </a:rPr>
                        <a:t>14 - 15</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1.02 (0.91 - 1.12)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0.7580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0.91 (0.82 - 1.02)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0.1099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16228232"/>
                  </a:ext>
                </a:extLst>
              </a:tr>
              <a:tr h="195200">
                <a:tc>
                  <a:txBody>
                    <a:bodyPr/>
                    <a:lstStyle/>
                    <a:p>
                      <a:pPr marL="0" marR="0" algn="l">
                        <a:lnSpc>
                          <a:spcPct val="107000"/>
                        </a:lnSpc>
                        <a:spcBef>
                          <a:spcPts val="0"/>
                        </a:spcBef>
                        <a:spcAft>
                          <a:spcPts val="0"/>
                        </a:spcAft>
                      </a:pPr>
                      <a:r>
                        <a:rPr lang="en-US" sz="1050" b="0" dirty="0">
                          <a:solidFill>
                            <a:schemeClr val="bg1"/>
                          </a:solidFill>
                          <a:effectLst/>
                        </a:rPr>
                        <a:t>16 - 17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1.70 (1.51 - 1.90)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0.74 (0.65 - 0.85)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924241"/>
                  </a:ext>
                </a:extLst>
              </a:tr>
              <a:tr h="195200">
                <a:tc>
                  <a:txBody>
                    <a:bodyPr/>
                    <a:lstStyle/>
                    <a:p>
                      <a:pPr marL="0" marR="0" algn="l">
                        <a:lnSpc>
                          <a:spcPct val="107000"/>
                        </a:lnSpc>
                        <a:spcBef>
                          <a:spcPts val="0"/>
                        </a:spcBef>
                        <a:spcAft>
                          <a:spcPts val="0"/>
                        </a:spcAft>
                      </a:pPr>
                      <a:r>
                        <a:rPr lang="en-US" sz="1050" b="0" dirty="0">
                          <a:solidFill>
                            <a:schemeClr val="bg1"/>
                          </a:solidFill>
                          <a:effectLst/>
                        </a:rPr>
                        <a:t>18 - 19</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0.54 (0.43 - 0.69)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0.15 (0.10 - 0.23)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45225145"/>
                  </a:ext>
                </a:extLst>
              </a:tr>
              <a:tr h="163256">
                <a:tc>
                  <a:txBody>
                    <a:bodyPr/>
                    <a:lstStyle/>
                    <a:p>
                      <a:pPr marL="0" marR="0" algn="ctr">
                        <a:lnSpc>
                          <a:spcPct val="107000"/>
                        </a:lnSpc>
                        <a:spcBef>
                          <a:spcPts val="0"/>
                        </a:spcBef>
                        <a:spcAft>
                          <a:spcPts val="0"/>
                        </a:spcAft>
                      </a:pPr>
                      <a:r>
                        <a:rPr lang="en-US" sz="1050" u="sng" dirty="0">
                          <a:solidFill>
                            <a:schemeClr val="bg1"/>
                          </a:solidFill>
                          <a:effectLst/>
                        </a:rPr>
                        <a:t>Gender</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69220747"/>
                  </a:ext>
                </a:extLst>
              </a:tr>
              <a:tr h="163256">
                <a:tc>
                  <a:txBody>
                    <a:bodyPr/>
                    <a:lstStyle/>
                    <a:p>
                      <a:pPr marL="0" marR="0" algn="l">
                        <a:lnSpc>
                          <a:spcPct val="107000"/>
                        </a:lnSpc>
                        <a:spcBef>
                          <a:spcPts val="0"/>
                        </a:spcBef>
                        <a:spcAft>
                          <a:spcPts val="0"/>
                        </a:spcAft>
                      </a:pPr>
                      <a:r>
                        <a:rPr lang="en-US" sz="1050" b="0">
                          <a:solidFill>
                            <a:schemeClr val="bg1"/>
                          </a:solidFill>
                          <a:effectLst/>
                        </a:rPr>
                        <a:t>Female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216991122"/>
                  </a:ext>
                </a:extLst>
              </a:tr>
              <a:tr h="195200">
                <a:tc>
                  <a:txBody>
                    <a:bodyPr/>
                    <a:lstStyle/>
                    <a:p>
                      <a:pPr marL="0" marR="0" algn="l">
                        <a:lnSpc>
                          <a:spcPct val="107000"/>
                        </a:lnSpc>
                        <a:spcBef>
                          <a:spcPts val="0"/>
                        </a:spcBef>
                        <a:spcAft>
                          <a:spcPts val="0"/>
                        </a:spcAft>
                      </a:pPr>
                      <a:r>
                        <a:rPr lang="en-US" sz="1050" b="0" dirty="0">
                          <a:solidFill>
                            <a:schemeClr val="bg1"/>
                          </a:solidFill>
                          <a:effectLst/>
                        </a:rPr>
                        <a:t>Male</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0.64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0.99 (0.92 - 1.07)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6352245"/>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Race/Ethnicity</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91819102"/>
                  </a:ext>
                </a:extLst>
              </a:tr>
              <a:tr h="163256">
                <a:tc>
                  <a:txBody>
                    <a:bodyPr/>
                    <a:lstStyle/>
                    <a:p>
                      <a:pPr marL="0" marR="0" algn="l">
                        <a:lnSpc>
                          <a:spcPct val="107000"/>
                        </a:lnSpc>
                        <a:spcBef>
                          <a:spcPts val="0"/>
                        </a:spcBef>
                        <a:spcAft>
                          <a:spcPts val="0"/>
                        </a:spcAft>
                      </a:pPr>
                      <a:r>
                        <a:rPr lang="en-US" sz="1050" b="0">
                          <a:solidFill>
                            <a:schemeClr val="bg1"/>
                          </a:solidFill>
                          <a:effectLst/>
                        </a:rPr>
                        <a:t>White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44485551"/>
                  </a:ext>
                </a:extLst>
              </a:tr>
              <a:tr h="195200">
                <a:tc>
                  <a:txBody>
                    <a:bodyPr/>
                    <a:lstStyle/>
                    <a:p>
                      <a:pPr marL="0" marR="0" algn="l">
                        <a:lnSpc>
                          <a:spcPct val="107000"/>
                        </a:lnSpc>
                        <a:spcBef>
                          <a:spcPts val="0"/>
                        </a:spcBef>
                        <a:spcAft>
                          <a:spcPts val="0"/>
                        </a:spcAft>
                      </a:pPr>
                      <a:r>
                        <a:rPr lang="en-US" sz="1050" b="0">
                          <a:solidFill>
                            <a:schemeClr val="bg1"/>
                          </a:solidFill>
                          <a:effectLst/>
                        </a:rPr>
                        <a:t>African American</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0.40 (0.34 - 0.49)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0.30 (0.24 – 0.37)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66202962"/>
                  </a:ext>
                </a:extLst>
              </a:tr>
              <a:tr h="195200">
                <a:tc>
                  <a:txBody>
                    <a:bodyPr/>
                    <a:lstStyle/>
                    <a:p>
                      <a:pPr marL="0" marR="0" algn="l">
                        <a:lnSpc>
                          <a:spcPct val="107000"/>
                        </a:lnSpc>
                        <a:spcBef>
                          <a:spcPts val="0"/>
                        </a:spcBef>
                        <a:spcAft>
                          <a:spcPts val="0"/>
                        </a:spcAft>
                      </a:pPr>
                      <a:r>
                        <a:rPr lang="en-US" sz="1050" b="0" dirty="0">
                          <a:solidFill>
                            <a:schemeClr val="bg1"/>
                          </a:solidFill>
                          <a:effectLst/>
                        </a:rPr>
                        <a:t>Hispanic</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(0.53 - 0.72)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0.57 (0.49 - 0.66)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76493694"/>
                  </a:ext>
                </a:extLst>
              </a:tr>
              <a:tr h="195200">
                <a:tc>
                  <a:txBody>
                    <a:bodyPr/>
                    <a:lstStyle/>
                    <a:p>
                      <a:pPr marL="0" marR="0" algn="l">
                        <a:lnSpc>
                          <a:spcPct val="107000"/>
                        </a:lnSpc>
                        <a:spcBef>
                          <a:spcPts val="0"/>
                        </a:spcBef>
                        <a:spcAft>
                          <a:spcPts val="0"/>
                        </a:spcAft>
                      </a:pPr>
                      <a:r>
                        <a:rPr lang="en-US" sz="1050" b="0" dirty="0">
                          <a:solidFill>
                            <a:schemeClr val="bg1"/>
                          </a:solidFill>
                          <a:effectLst/>
                        </a:rPr>
                        <a:t>Other Minorities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0.73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0.84 (0.69 – 1.02)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425780849"/>
                  </a:ext>
                </a:extLst>
              </a:tr>
              <a:tr h="163256">
                <a:tc>
                  <a:txBody>
                    <a:bodyPr/>
                    <a:lstStyle/>
                    <a:p>
                      <a:pPr marL="0" marR="0" algn="ctr">
                        <a:lnSpc>
                          <a:spcPct val="107000"/>
                        </a:lnSpc>
                        <a:spcBef>
                          <a:spcPts val="0"/>
                        </a:spcBef>
                        <a:spcAft>
                          <a:spcPts val="0"/>
                        </a:spcAft>
                      </a:pPr>
                      <a:r>
                        <a:rPr lang="en-US" sz="1050" u="sng" dirty="0">
                          <a:solidFill>
                            <a:schemeClr val="bg1"/>
                          </a:solidFill>
                          <a:effectLst/>
                        </a:rPr>
                        <a:t>Low SES Status</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900947174"/>
                  </a:ext>
                </a:extLst>
              </a:tr>
              <a:tr h="163256">
                <a:tc>
                  <a:txBody>
                    <a:bodyPr/>
                    <a:lstStyle/>
                    <a:p>
                      <a:pPr marL="0" marR="0" algn="l">
                        <a:lnSpc>
                          <a:spcPct val="107000"/>
                        </a:lnSpc>
                        <a:spcBef>
                          <a:spcPts val="0"/>
                        </a:spcBef>
                        <a:spcAft>
                          <a:spcPts val="0"/>
                        </a:spcAft>
                      </a:pPr>
                      <a:r>
                        <a:rPr lang="en-US" sz="1050" b="0" dirty="0">
                          <a:solidFill>
                            <a:schemeClr val="bg1"/>
                          </a:solidFill>
                          <a:effectLst/>
                        </a:rPr>
                        <a:t>No</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534667005"/>
                  </a:ext>
                </a:extLst>
              </a:tr>
              <a:tr h="195200">
                <a:tc>
                  <a:txBody>
                    <a:bodyPr/>
                    <a:lstStyle/>
                    <a:p>
                      <a:pPr marL="0" marR="0" algn="l">
                        <a:lnSpc>
                          <a:spcPct val="107000"/>
                        </a:lnSpc>
                        <a:spcBef>
                          <a:spcPts val="0"/>
                        </a:spcBef>
                        <a:spcAft>
                          <a:spcPts val="0"/>
                        </a:spcAft>
                      </a:pPr>
                      <a:r>
                        <a:rPr lang="en-US" sz="1050" b="0" dirty="0">
                          <a:solidFill>
                            <a:schemeClr val="bg1"/>
                          </a:solidFill>
                          <a:effectLst/>
                        </a:rPr>
                        <a:t>Yes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0.61 (0.55 – 0.67)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37124036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Home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714460"/>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5197834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1.38 (1.24 – 1.53)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1.33 ( 1.18 – 1.51)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03043326"/>
                  </a:ext>
                </a:extLst>
              </a:tr>
              <a:tr h="195200">
                <a:tc>
                  <a:txBody>
                    <a:bodyPr/>
                    <a:lstStyle/>
                    <a:p>
                      <a:pPr marL="0" marR="0" algn="l">
                        <a:lnSpc>
                          <a:spcPct val="107000"/>
                        </a:lnSpc>
                        <a:spcBef>
                          <a:spcPts val="0"/>
                        </a:spcBef>
                        <a:spcAft>
                          <a:spcPts val="0"/>
                        </a:spcAft>
                      </a:pPr>
                      <a:r>
                        <a:rPr lang="en-US" sz="1050" b="0" dirty="0">
                          <a:solidFill>
                            <a:schemeClr val="bg1"/>
                          </a:solidFill>
                          <a:effectLst/>
                        </a:rPr>
                        <a:t>Semi-Full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1.56 (1.40 – 1.74)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1.54 (1.36 – 1.74)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576282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1.84 (1.64 – 2.06)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1.71 (1.50 – 1.94)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37286889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Outside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32377489"/>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8274491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0.79 (0.71 – 0.89)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0.87 (0.76 – 0.98)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489423"/>
                  </a:ext>
                </a:extLst>
              </a:tr>
              <a:tr h="195200">
                <a:tc>
                  <a:txBody>
                    <a:bodyPr/>
                    <a:lstStyle/>
                    <a:p>
                      <a:pPr marL="0" marR="0" algn="l">
                        <a:lnSpc>
                          <a:spcPct val="107000"/>
                        </a:lnSpc>
                        <a:spcBef>
                          <a:spcPts val="0"/>
                        </a:spcBef>
                        <a:spcAft>
                          <a:spcPts val="0"/>
                        </a:spcAft>
                      </a:pPr>
                      <a:r>
                        <a:rPr lang="en-US" sz="1050" b="0">
                          <a:solidFill>
                            <a:schemeClr val="bg1"/>
                          </a:solidFill>
                          <a:effectLst/>
                        </a:rPr>
                        <a:t>Semi-Full</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0.76 (0.69 - 0.85)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0.77 (0.69 – 0.87)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6654008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0.85 (0.76 - 0.95)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0.81 (0.72 – 0.91)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08286120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School Support</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91691576"/>
                  </a:ext>
                </a:extLst>
              </a:tr>
              <a:tr h="163256">
                <a:tc>
                  <a:txBody>
                    <a:bodyPr/>
                    <a:lstStyle/>
                    <a:p>
                      <a:pPr marL="0" marR="0" algn="l">
                        <a:lnSpc>
                          <a:spcPct val="107000"/>
                        </a:lnSpc>
                        <a:spcBef>
                          <a:spcPts val="0"/>
                        </a:spcBef>
                        <a:spcAft>
                          <a:spcPts val="0"/>
                        </a:spcAft>
                      </a:pPr>
                      <a:r>
                        <a:rPr lang="en-US" sz="1050" b="0" dirty="0">
                          <a:solidFill>
                            <a:schemeClr val="bg1"/>
                          </a:solidFill>
                          <a:effectLst/>
                        </a:rPr>
                        <a:t>Very Little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07431264"/>
                  </a:ext>
                </a:extLst>
              </a:tr>
              <a:tr h="195200">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(1.10 - 1.37)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0.0037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1.19 (1.03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45173586"/>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1.24 (1.11 – 1.34)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(1.07 – 1.38)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4208668161"/>
                  </a:ext>
                </a:extLst>
              </a:tr>
              <a:tr h="195200">
                <a:tc>
                  <a:txBody>
                    <a:bodyPr/>
                    <a:lstStyle/>
                    <a:p>
                      <a:pPr marL="0" marR="0" algn="l">
                        <a:lnSpc>
                          <a:spcPct val="107000"/>
                        </a:lnSpc>
                        <a:spcBef>
                          <a:spcPts val="0"/>
                        </a:spcBef>
                        <a:spcAft>
                          <a:spcPts val="0"/>
                        </a:spcAft>
                      </a:pPr>
                      <a:r>
                        <a:rPr lang="en-US" sz="1050" b="0">
                          <a:solidFill>
                            <a:schemeClr val="bg1"/>
                          </a:solidFill>
                          <a:effectLst/>
                        </a:rPr>
                        <a:t>Semi-Full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1.32 (1.17 – 1.15)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1.29 (1.12 – 1.49)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530457"/>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1.07 (0.94 – 1.21)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0.3150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1.16 (1.01 – 1.35)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0.0416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98814905"/>
                  </a:ext>
                </a:extLst>
              </a:tr>
            </a:tbl>
          </a:graphicData>
        </a:graphic>
      </p:graphicFrame>
      <p:sp>
        <p:nvSpPr>
          <p:cNvPr id="3" name="Rectangle 2">
            <a:extLst>
              <a:ext uri="{FF2B5EF4-FFF2-40B4-BE49-F238E27FC236}">
                <a16:creationId xmlns:a16="http://schemas.microsoft.com/office/drawing/2014/main" id="{8249752B-4A2C-42AF-BE6B-886545AC49C0}"/>
              </a:ext>
            </a:extLst>
          </p:cNvPr>
          <p:cNvSpPr/>
          <p:nvPr/>
        </p:nvSpPr>
        <p:spPr>
          <a:xfrm>
            <a:off x="2732315" y="3934027"/>
            <a:ext cx="6727371" cy="9048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05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04F746-5537-42DA-9DF7-53305D49851B}"/>
              </a:ext>
            </a:extLst>
          </p:cNvPr>
          <p:cNvGraphicFramePr>
            <a:graphicFrameLocks noGrp="1"/>
          </p:cNvGraphicFramePr>
          <p:nvPr>
            <p:extLst>
              <p:ext uri="{D42A27DB-BD31-4B8C-83A1-F6EECF244321}">
                <p14:modId xmlns:p14="http://schemas.microsoft.com/office/powerpoint/2010/main" val="3477106719"/>
              </p:ext>
            </p:extLst>
          </p:nvPr>
        </p:nvGraphicFramePr>
        <p:xfrm>
          <a:off x="2732314" y="9728"/>
          <a:ext cx="6727372" cy="6858605"/>
        </p:xfrm>
        <a:graphic>
          <a:graphicData uri="http://schemas.openxmlformats.org/drawingml/2006/table">
            <a:tbl>
              <a:tblPr firstRow="1" firstCol="1" bandRow="1">
                <a:tableStyleId>{5C22544A-7EE6-4342-B048-85BDC9FD1C3A}</a:tableStyleId>
              </a:tblPr>
              <a:tblGrid>
                <a:gridCol w="1442463">
                  <a:extLst>
                    <a:ext uri="{9D8B030D-6E8A-4147-A177-3AD203B41FA5}">
                      <a16:colId xmlns:a16="http://schemas.microsoft.com/office/drawing/2014/main" val="590925250"/>
                    </a:ext>
                  </a:extLst>
                </a:gridCol>
                <a:gridCol w="1238875">
                  <a:extLst>
                    <a:ext uri="{9D8B030D-6E8A-4147-A177-3AD203B41FA5}">
                      <a16:colId xmlns:a16="http://schemas.microsoft.com/office/drawing/2014/main" val="2052477117"/>
                    </a:ext>
                  </a:extLst>
                </a:gridCol>
                <a:gridCol w="1323728">
                  <a:extLst>
                    <a:ext uri="{9D8B030D-6E8A-4147-A177-3AD203B41FA5}">
                      <a16:colId xmlns:a16="http://schemas.microsoft.com/office/drawing/2014/main" val="1415965480"/>
                    </a:ext>
                  </a:extLst>
                </a:gridCol>
                <a:gridCol w="1233909">
                  <a:extLst>
                    <a:ext uri="{9D8B030D-6E8A-4147-A177-3AD203B41FA5}">
                      <a16:colId xmlns:a16="http://schemas.microsoft.com/office/drawing/2014/main" val="466339084"/>
                    </a:ext>
                  </a:extLst>
                </a:gridCol>
                <a:gridCol w="1488397">
                  <a:extLst>
                    <a:ext uri="{9D8B030D-6E8A-4147-A177-3AD203B41FA5}">
                      <a16:colId xmlns:a16="http://schemas.microsoft.com/office/drawing/2014/main" val="1311690272"/>
                    </a:ext>
                  </a:extLst>
                </a:gridCol>
              </a:tblGrid>
              <a:tr h="185574">
                <a:tc gridSpan="5">
                  <a:txBody>
                    <a:bodyPr/>
                    <a:lstStyle/>
                    <a:p>
                      <a:pPr marL="0" marR="0">
                        <a:lnSpc>
                          <a:spcPct val="107000"/>
                        </a:lnSpc>
                        <a:spcBef>
                          <a:spcPts val="0"/>
                        </a:spcBef>
                        <a:spcAft>
                          <a:spcPts val="0"/>
                        </a:spcAft>
                      </a:pPr>
                      <a:r>
                        <a:rPr lang="en-US" sz="1200" dirty="0">
                          <a:solidFill>
                            <a:schemeClr val="bg1"/>
                          </a:solidFill>
                          <a:effectLst/>
                        </a:rPr>
                        <a:t>Table 2: Model 1 - Age Range  without Grade level</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0321809"/>
                  </a:ext>
                </a:extLst>
              </a:tr>
              <a:tr h="678039">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Math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(95 %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30524715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Age Range</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825127495"/>
                  </a:ext>
                </a:extLst>
              </a:tr>
              <a:tr h="163256">
                <a:tc>
                  <a:txBody>
                    <a:bodyPr/>
                    <a:lstStyle/>
                    <a:p>
                      <a:pPr marL="0" marR="0" algn="l">
                        <a:lnSpc>
                          <a:spcPct val="107000"/>
                        </a:lnSpc>
                        <a:spcBef>
                          <a:spcPts val="0"/>
                        </a:spcBef>
                        <a:spcAft>
                          <a:spcPts val="0"/>
                        </a:spcAft>
                      </a:pPr>
                      <a:r>
                        <a:rPr lang="en-US" sz="1050" b="0">
                          <a:solidFill>
                            <a:schemeClr val="bg1"/>
                          </a:solidFill>
                          <a:effectLst/>
                        </a:rPr>
                        <a:t>9 - 11</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26846273"/>
                  </a:ext>
                </a:extLst>
              </a:tr>
              <a:tr h="195200">
                <a:tc>
                  <a:txBody>
                    <a:bodyPr/>
                    <a:lstStyle/>
                    <a:p>
                      <a:pPr marL="0" marR="0" algn="l">
                        <a:lnSpc>
                          <a:spcPct val="107000"/>
                        </a:lnSpc>
                        <a:spcBef>
                          <a:spcPts val="0"/>
                        </a:spcBef>
                        <a:spcAft>
                          <a:spcPts val="0"/>
                        </a:spcAft>
                      </a:pPr>
                      <a:r>
                        <a:rPr lang="en-US" sz="1050" b="0" dirty="0">
                          <a:solidFill>
                            <a:schemeClr val="bg1"/>
                          </a:solidFill>
                          <a:effectLst/>
                        </a:rPr>
                        <a:t>12 - 13</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1.08 (0.99 - 1.17)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1.04 (0.95 - 1.14)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0.3757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580123916"/>
                  </a:ext>
                </a:extLst>
              </a:tr>
              <a:tr h="195200">
                <a:tc>
                  <a:txBody>
                    <a:bodyPr/>
                    <a:lstStyle/>
                    <a:p>
                      <a:pPr marL="0" marR="0" algn="l">
                        <a:lnSpc>
                          <a:spcPct val="107000"/>
                        </a:lnSpc>
                        <a:spcBef>
                          <a:spcPts val="0"/>
                        </a:spcBef>
                        <a:spcAft>
                          <a:spcPts val="0"/>
                        </a:spcAft>
                      </a:pPr>
                      <a:r>
                        <a:rPr lang="en-US" sz="1050" b="0">
                          <a:solidFill>
                            <a:schemeClr val="bg1"/>
                          </a:solidFill>
                          <a:effectLst/>
                        </a:rPr>
                        <a:t>14 - 15</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1.02 (0.91 - 1.12)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0.7580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0.91 (0.82 - 1.02)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0.1099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16228232"/>
                  </a:ext>
                </a:extLst>
              </a:tr>
              <a:tr h="195200">
                <a:tc>
                  <a:txBody>
                    <a:bodyPr/>
                    <a:lstStyle/>
                    <a:p>
                      <a:pPr marL="0" marR="0" algn="l">
                        <a:lnSpc>
                          <a:spcPct val="107000"/>
                        </a:lnSpc>
                        <a:spcBef>
                          <a:spcPts val="0"/>
                        </a:spcBef>
                        <a:spcAft>
                          <a:spcPts val="0"/>
                        </a:spcAft>
                      </a:pPr>
                      <a:r>
                        <a:rPr lang="en-US" sz="1050" b="0" dirty="0">
                          <a:solidFill>
                            <a:schemeClr val="bg1"/>
                          </a:solidFill>
                          <a:effectLst/>
                        </a:rPr>
                        <a:t>16 - 17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1.70 (1.51 - 1.90)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0.74 (0.65 - 0.85)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924241"/>
                  </a:ext>
                </a:extLst>
              </a:tr>
              <a:tr h="195200">
                <a:tc>
                  <a:txBody>
                    <a:bodyPr/>
                    <a:lstStyle/>
                    <a:p>
                      <a:pPr marL="0" marR="0" algn="l">
                        <a:lnSpc>
                          <a:spcPct val="107000"/>
                        </a:lnSpc>
                        <a:spcBef>
                          <a:spcPts val="0"/>
                        </a:spcBef>
                        <a:spcAft>
                          <a:spcPts val="0"/>
                        </a:spcAft>
                      </a:pPr>
                      <a:r>
                        <a:rPr lang="en-US" sz="1050" b="0" dirty="0">
                          <a:solidFill>
                            <a:schemeClr val="bg1"/>
                          </a:solidFill>
                          <a:effectLst/>
                        </a:rPr>
                        <a:t>18 - 19</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0.54 (0.43 - 0.69)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0.15 (0.10 - 0.23)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45225145"/>
                  </a:ext>
                </a:extLst>
              </a:tr>
              <a:tr h="163256">
                <a:tc>
                  <a:txBody>
                    <a:bodyPr/>
                    <a:lstStyle/>
                    <a:p>
                      <a:pPr marL="0" marR="0" algn="ctr">
                        <a:lnSpc>
                          <a:spcPct val="107000"/>
                        </a:lnSpc>
                        <a:spcBef>
                          <a:spcPts val="0"/>
                        </a:spcBef>
                        <a:spcAft>
                          <a:spcPts val="0"/>
                        </a:spcAft>
                      </a:pPr>
                      <a:r>
                        <a:rPr lang="en-US" sz="1050" u="sng" dirty="0">
                          <a:solidFill>
                            <a:schemeClr val="bg1"/>
                          </a:solidFill>
                          <a:effectLst/>
                        </a:rPr>
                        <a:t>Gender</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69220747"/>
                  </a:ext>
                </a:extLst>
              </a:tr>
              <a:tr h="163256">
                <a:tc>
                  <a:txBody>
                    <a:bodyPr/>
                    <a:lstStyle/>
                    <a:p>
                      <a:pPr marL="0" marR="0" algn="l">
                        <a:lnSpc>
                          <a:spcPct val="107000"/>
                        </a:lnSpc>
                        <a:spcBef>
                          <a:spcPts val="0"/>
                        </a:spcBef>
                        <a:spcAft>
                          <a:spcPts val="0"/>
                        </a:spcAft>
                      </a:pPr>
                      <a:r>
                        <a:rPr lang="en-US" sz="1050" b="0">
                          <a:solidFill>
                            <a:schemeClr val="bg1"/>
                          </a:solidFill>
                          <a:effectLst/>
                        </a:rPr>
                        <a:t>Female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216991122"/>
                  </a:ext>
                </a:extLst>
              </a:tr>
              <a:tr h="195200">
                <a:tc>
                  <a:txBody>
                    <a:bodyPr/>
                    <a:lstStyle/>
                    <a:p>
                      <a:pPr marL="0" marR="0" algn="l">
                        <a:lnSpc>
                          <a:spcPct val="107000"/>
                        </a:lnSpc>
                        <a:spcBef>
                          <a:spcPts val="0"/>
                        </a:spcBef>
                        <a:spcAft>
                          <a:spcPts val="0"/>
                        </a:spcAft>
                      </a:pPr>
                      <a:r>
                        <a:rPr lang="en-US" sz="1050" b="0" dirty="0">
                          <a:solidFill>
                            <a:schemeClr val="bg1"/>
                          </a:solidFill>
                          <a:effectLst/>
                        </a:rPr>
                        <a:t>Male</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0.64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0.99 (0.92 - 1.07)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6352245"/>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Race/Ethnicity</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91819102"/>
                  </a:ext>
                </a:extLst>
              </a:tr>
              <a:tr h="163256">
                <a:tc>
                  <a:txBody>
                    <a:bodyPr/>
                    <a:lstStyle/>
                    <a:p>
                      <a:pPr marL="0" marR="0" algn="l">
                        <a:lnSpc>
                          <a:spcPct val="107000"/>
                        </a:lnSpc>
                        <a:spcBef>
                          <a:spcPts val="0"/>
                        </a:spcBef>
                        <a:spcAft>
                          <a:spcPts val="0"/>
                        </a:spcAft>
                      </a:pPr>
                      <a:r>
                        <a:rPr lang="en-US" sz="1050" b="0">
                          <a:solidFill>
                            <a:schemeClr val="bg1"/>
                          </a:solidFill>
                          <a:effectLst/>
                        </a:rPr>
                        <a:t>White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44485551"/>
                  </a:ext>
                </a:extLst>
              </a:tr>
              <a:tr h="195200">
                <a:tc>
                  <a:txBody>
                    <a:bodyPr/>
                    <a:lstStyle/>
                    <a:p>
                      <a:pPr marL="0" marR="0" algn="l">
                        <a:lnSpc>
                          <a:spcPct val="107000"/>
                        </a:lnSpc>
                        <a:spcBef>
                          <a:spcPts val="0"/>
                        </a:spcBef>
                        <a:spcAft>
                          <a:spcPts val="0"/>
                        </a:spcAft>
                      </a:pPr>
                      <a:r>
                        <a:rPr lang="en-US" sz="1050" b="0">
                          <a:solidFill>
                            <a:schemeClr val="bg1"/>
                          </a:solidFill>
                          <a:effectLst/>
                        </a:rPr>
                        <a:t>African American</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0.40 (0.34 - 0.49)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0.30 (0.24 – 0.37)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66202962"/>
                  </a:ext>
                </a:extLst>
              </a:tr>
              <a:tr h="195200">
                <a:tc>
                  <a:txBody>
                    <a:bodyPr/>
                    <a:lstStyle/>
                    <a:p>
                      <a:pPr marL="0" marR="0" algn="l">
                        <a:lnSpc>
                          <a:spcPct val="107000"/>
                        </a:lnSpc>
                        <a:spcBef>
                          <a:spcPts val="0"/>
                        </a:spcBef>
                        <a:spcAft>
                          <a:spcPts val="0"/>
                        </a:spcAft>
                      </a:pPr>
                      <a:r>
                        <a:rPr lang="en-US" sz="1050" b="0" dirty="0">
                          <a:solidFill>
                            <a:schemeClr val="bg1"/>
                          </a:solidFill>
                          <a:effectLst/>
                        </a:rPr>
                        <a:t>Hispanic</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(0.53 - 0.72)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0.57 (0.49 - 0.66)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76493694"/>
                  </a:ext>
                </a:extLst>
              </a:tr>
              <a:tr h="195200">
                <a:tc>
                  <a:txBody>
                    <a:bodyPr/>
                    <a:lstStyle/>
                    <a:p>
                      <a:pPr marL="0" marR="0" algn="l">
                        <a:lnSpc>
                          <a:spcPct val="107000"/>
                        </a:lnSpc>
                        <a:spcBef>
                          <a:spcPts val="0"/>
                        </a:spcBef>
                        <a:spcAft>
                          <a:spcPts val="0"/>
                        </a:spcAft>
                      </a:pPr>
                      <a:r>
                        <a:rPr lang="en-US" sz="1050" b="0" dirty="0">
                          <a:solidFill>
                            <a:schemeClr val="bg1"/>
                          </a:solidFill>
                          <a:effectLst/>
                        </a:rPr>
                        <a:t>Other Minorities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0.73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0.84 (0.69 – 1.02)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425780849"/>
                  </a:ext>
                </a:extLst>
              </a:tr>
              <a:tr h="163256">
                <a:tc>
                  <a:txBody>
                    <a:bodyPr/>
                    <a:lstStyle/>
                    <a:p>
                      <a:pPr marL="0" marR="0" algn="ctr">
                        <a:lnSpc>
                          <a:spcPct val="107000"/>
                        </a:lnSpc>
                        <a:spcBef>
                          <a:spcPts val="0"/>
                        </a:spcBef>
                        <a:spcAft>
                          <a:spcPts val="0"/>
                        </a:spcAft>
                      </a:pPr>
                      <a:r>
                        <a:rPr lang="en-US" sz="1050" u="sng" dirty="0">
                          <a:solidFill>
                            <a:schemeClr val="bg1"/>
                          </a:solidFill>
                          <a:effectLst/>
                        </a:rPr>
                        <a:t>Low SES Status</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900947174"/>
                  </a:ext>
                </a:extLst>
              </a:tr>
              <a:tr h="163256">
                <a:tc>
                  <a:txBody>
                    <a:bodyPr/>
                    <a:lstStyle/>
                    <a:p>
                      <a:pPr marL="0" marR="0" algn="l">
                        <a:lnSpc>
                          <a:spcPct val="107000"/>
                        </a:lnSpc>
                        <a:spcBef>
                          <a:spcPts val="0"/>
                        </a:spcBef>
                        <a:spcAft>
                          <a:spcPts val="0"/>
                        </a:spcAft>
                      </a:pPr>
                      <a:r>
                        <a:rPr lang="en-US" sz="1050" b="0" dirty="0">
                          <a:solidFill>
                            <a:schemeClr val="bg1"/>
                          </a:solidFill>
                          <a:effectLst/>
                        </a:rPr>
                        <a:t>No</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534667005"/>
                  </a:ext>
                </a:extLst>
              </a:tr>
              <a:tr h="195200">
                <a:tc>
                  <a:txBody>
                    <a:bodyPr/>
                    <a:lstStyle/>
                    <a:p>
                      <a:pPr marL="0" marR="0" algn="l">
                        <a:lnSpc>
                          <a:spcPct val="107000"/>
                        </a:lnSpc>
                        <a:spcBef>
                          <a:spcPts val="0"/>
                        </a:spcBef>
                        <a:spcAft>
                          <a:spcPts val="0"/>
                        </a:spcAft>
                      </a:pPr>
                      <a:r>
                        <a:rPr lang="en-US" sz="1050" b="0" dirty="0">
                          <a:solidFill>
                            <a:schemeClr val="bg1"/>
                          </a:solidFill>
                          <a:effectLst/>
                        </a:rPr>
                        <a:t>Yes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0.61 (0.55 – 0.67)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37124036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Home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714460"/>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5197834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1.38 (1.24 – 1.53)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1.33 ( 1.18 – 1.51)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03043326"/>
                  </a:ext>
                </a:extLst>
              </a:tr>
              <a:tr h="195200">
                <a:tc>
                  <a:txBody>
                    <a:bodyPr/>
                    <a:lstStyle/>
                    <a:p>
                      <a:pPr marL="0" marR="0" algn="l">
                        <a:lnSpc>
                          <a:spcPct val="107000"/>
                        </a:lnSpc>
                        <a:spcBef>
                          <a:spcPts val="0"/>
                        </a:spcBef>
                        <a:spcAft>
                          <a:spcPts val="0"/>
                        </a:spcAft>
                      </a:pPr>
                      <a:r>
                        <a:rPr lang="en-US" sz="1050" b="0" dirty="0">
                          <a:solidFill>
                            <a:schemeClr val="bg1"/>
                          </a:solidFill>
                          <a:effectLst/>
                        </a:rPr>
                        <a:t>Semi-Full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1.56 (1.40 – 1.74)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1.54 (1.36 – 1.74)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&lt;.0001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576282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1.84 (1.64 – 2.06)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1.71 (1.50 – 1.94)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37286889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Outside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32377489"/>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8274491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0.79 (0.71 – 0.89)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0.87 (0.76 – 0.98)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0.0238</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489423"/>
                  </a:ext>
                </a:extLst>
              </a:tr>
              <a:tr h="195200">
                <a:tc>
                  <a:txBody>
                    <a:bodyPr/>
                    <a:lstStyle/>
                    <a:p>
                      <a:pPr marL="0" marR="0" algn="l">
                        <a:lnSpc>
                          <a:spcPct val="107000"/>
                        </a:lnSpc>
                        <a:spcBef>
                          <a:spcPts val="0"/>
                        </a:spcBef>
                        <a:spcAft>
                          <a:spcPts val="0"/>
                        </a:spcAft>
                      </a:pPr>
                      <a:r>
                        <a:rPr lang="en-US" sz="1050" b="0">
                          <a:solidFill>
                            <a:schemeClr val="bg1"/>
                          </a:solidFill>
                          <a:effectLst/>
                        </a:rPr>
                        <a:t>Semi-Full</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0.76 (0.69 - 0.85)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0.77 (0.69 – 0.87)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6654008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0.85 (0.76 - 0.95)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0.0029</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0.81 (0.72 – 0.91)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0.0006</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08286120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School Support</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91691576"/>
                  </a:ext>
                </a:extLst>
              </a:tr>
              <a:tr h="163256">
                <a:tc>
                  <a:txBody>
                    <a:bodyPr/>
                    <a:lstStyle/>
                    <a:p>
                      <a:pPr marL="0" marR="0" algn="l">
                        <a:lnSpc>
                          <a:spcPct val="107000"/>
                        </a:lnSpc>
                        <a:spcBef>
                          <a:spcPts val="0"/>
                        </a:spcBef>
                        <a:spcAft>
                          <a:spcPts val="0"/>
                        </a:spcAft>
                      </a:pPr>
                      <a:r>
                        <a:rPr lang="en-US" sz="1050" b="0" dirty="0">
                          <a:solidFill>
                            <a:schemeClr val="bg1"/>
                          </a:solidFill>
                          <a:effectLst/>
                        </a:rPr>
                        <a:t>Very Little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07431264"/>
                  </a:ext>
                </a:extLst>
              </a:tr>
              <a:tr h="195200">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(1.10 - 1.37)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0.0037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1.19 (1.03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45173586"/>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1.24 (1.11 – 1.34)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(1.07 – 1.38)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4208668161"/>
                  </a:ext>
                </a:extLst>
              </a:tr>
              <a:tr h="195200">
                <a:tc>
                  <a:txBody>
                    <a:bodyPr/>
                    <a:lstStyle/>
                    <a:p>
                      <a:pPr marL="0" marR="0" algn="l">
                        <a:lnSpc>
                          <a:spcPct val="107000"/>
                        </a:lnSpc>
                        <a:spcBef>
                          <a:spcPts val="0"/>
                        </a:spcBef>
                        <a:spcAft>
                          <a:spcPts val="0"/>
                        </a:spcAft>
                      </a:pPr>
                      <a:r>
                        <a:rPr lang="en-US" sz="1050" b="0">
                          <a:solidFill>
                            <a:schemeClr val="bg1"/>
                          </a:solidFill>
                          <a:effectLst/>
                        </a:rPr>
                        <a:t>Semi-Full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1.32 (1.17 – 1.15)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1.29 (1.12 – 1.49)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530457"/>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1.07 (0.94 – 1.21)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0.3150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1.16 (1.01 – 1.35)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0.0416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98814905"/>
                  </a:ext>
                </a:extLst>
              </a:tr>
            </a:tbl>
          </a:graphicData>
        </a:graphic>
      </p:graphicFrame>
      <p:sp>
        <p:nvSpPr>
          <p:cNvPr id="3" name="Rectangle 2">
            <a:extLst>
              <a:ext uri="{FF2B5EF4-FFF2-40B4-BE49-F238E27FC236}">
                <a16:creationId xmlns:a16="http://schemas.microsoft.com/office/drawing/2014/main" id="{B1DA095A-2454-4952-AEFB-1E50DEB36065}"/>
              </a:ext>
            </a:extLst>
          </p:cNvPr>
          <p:cNvSpPr/>
          <p:nvPr/>
        </p:nvSpPr>
        <p:spPr>
          <a:xfrm>
            <a:off x="2732314" y="4848427"/>
            <a:ext cx="6727371" cy="90487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180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04F746-5537-42DA-9DF7-53305D49851B}"/>
              </a:ext>
            </a:extLst>
          </p:cNvPr>
          <p:cNvGraphicFramePr>
            <a:graphicFrameLocks noGrp="1"/>
          </p:cNvGraphicFramePr>
          <p:nvPr>
            <p:extLst>
              <p:ext uri="{D42A27DB-BD31-4B8C-83A1-F6EECF244321}">
                <p14:modId xmlns:p14="http://schemas.microsoft.com/office/powerpoint/2010/main" val="4218387873"/>
              </p:ext>
            </p:extLst>
          </p:nvPr>
        </p:nvGraphicFramePr>
        <p:xfrm>
          <a:off x="2732314" y="9728"/>
          <a:ext cx="6727372" cy="6858605"/>
        </p:xfrm>
        <a:graphic>
          <a:graphicData uri="http://schemas.openxmlformats.org/drawingml/2006/table">
            <a:tbl>
              <a:tblPr firstRow="1" firstCol="1" bandRow="1">
                <a:tableStyleId>{5C22544A-7EE6-4342-B048-85BDC9FD1C3A}</a:tableStyleId>
              </a:tblPr>
              <a:tblGrid>
                <a:gridCol w="1442463">
                  <a:extLst>
                    <a:ext uri="{9D8B030D-6E8A-4147-A177-3AD203B41FA5}">
                      <a16:colId xmlns:a16="http://schemas.microsoft.com/office/drawing/2014/main" val="590925250"/>
                    </a:ext>
                  </a:extLst>
                </a:gridCol>
                <a:gridCol w="1238875">
                  <a:extLst>
                    <a:ext uri="{9D8B030D-6E8A-4147-A177-3AD203B41FA5}">
                      <a16:colId xmlns:a16="http://schemas.microsoft.com/office/drawing/2014/main" val="2052477117"/>
                    </a:ext>
                  </a:extLst>
                </a:gridCol>
                <a:gridCol w="1323728">
                  <a:extLst>
                    <a:ext uri="{9D8B030D-6E8A-4147-A177-3AD203B41FA5}">
                      <a16:colId xmlns:a16="http://schemas.microsoft.com/office/drawing/2014/main" val="1415965480"/>
                    </a:ext>
                  </a:extLst>
                </a:gridCol>
                <a:gridCol w="1233909">
                  <a:extLst>
                    <a:ext uri="{9D8B030D-6E8A-4147-A177-3AD203B41FA5}">
                      <a16:colId xmlns:a16="http://schemas.microsoft.com/office/drawing/2014/main" val="466339084"/>
                    </a:ext>
                  </a:extLst>
                </a:gridCol>
                <a:gridCol w="1488397">
                  <a:extLst>
                    <a:ext uri="{9D8B030D-6E8A-4147-A177-3AD203B41FA5}">
                      <a16:colId xmlns:a16="http://schemas.microsoft.com/office/drawing/2014/main" val="1311690272"/>
                    </a:ext>
                  </a:extLst>
                </a:gridCol>
              </a:tblGrid>
              <a:tr h="185574">
                <a:tc gridSpan="5">
                  <a:txBody>
                    <a:bodyPr/>
                    <a:lstStyle/>
                    <a:p>
                      <a:pPr marL="0" marR="0">
                        <a:lnSpc>
                          <a:spcPct val="107000"/>
                        </a:lnSpc>
                        <a:spcBef>
                          <a:spcPts val="0"/>
                        </a:spcBef>
                        <a:spcAft>
                          <a:spcPts val="0"/>
                        </a:spcAft>
                      </a:pPr>
                      <a:r>
                        <a:rPr lang="en-US" sz="1200" dirty="0">
                          <a:solidFill>
                            <a:schemeClr val="bg1"/>
                          </a:solidFill>
                          <a:effectLst/>
                        </a:rPr>
                        <a:t>Table 2: Model 1 - Age Range  without Grade level</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0321809"/>
                  </a:ext>
                </a:extLst>
              </a:tr>
              <a:tr h="678039">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Math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(95 %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P-value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30524715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Age Range</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825127495"/>
                  </a:ext>
                </a:extLst>
              </a:tr>
              <a:tr h="163256">
                <a:tc>
                  <a:txBody>
                    <a:bodyPr/>
                    <a:lstStyle/>
                    <a:p>
                      <a:pPr marL="0" marR="0" algn="l">
                        <a:lnSpc>
                          <a:spcPct val="107000"/>
                        </a:lnSpc>
                        <a:spcBef>
                          <a:spcPts val="0"/>
                        </a:spcBef>
                        <a:spcAft>
                          <a:spcPts val="0"/>
                        </a:spcAft>
                      </a:pPr>
                      <a:r>
                        <a:rPr lang="en-US" sz="1050" b="0">
                          <a:solidFill>
                            <a:schemeClr val="bg1"/>
                          </a:solidFill>
                          <a:effectLst/>
                        </a:rPr>
                        <a:t>9 - 11</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26846273"/>
                  </a:ext>
                </a:extLst>
              </a:tr>
              <a:tr h="195200">
                <a:tc>
                  <a:txBody>
                    <a:bodyPr/>
                    <a:lstStyle/>
                    <a:p>
                      <a:pPr marL="0" marR="0" algn="l">
                        <a:lnSpc>
                          <a:spcPct val="107000"/>
                        </a:lnSpc>
                        <a:spcBef>
                          <a:spcPts val="0"/>
                        </a:spcBef>
                        <a:spcAft>
                          <a:spcPts val="0"/>
                        </a:spcAft>
                      </a:pPr>
                      <a:r>
                        <a:rPr lang="en-US" sz="1050" b="0" dirty="0">
                          <a:solidFill>
                            <a:schemeClr val="bg1"/>
                          </a:solidFill>
                          <a:effectLst/>
                        </a:rPr>
                        <a:t>12 - 13</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1.08 (0.99 - 1.17)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1.04 (0.95 - 1.14)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0.3757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580123916"/>
                  </a:ext>
                </a:extLst>
              </a:tr>
              <a:tr h="195200">
                <a:tc>
                  <a:txBody>
                    <a:bodyPr/>
                    <a:lstStyle/>
                    <a:p>
                      <a:pPr marL="0" marR="0" algn="l">
                        <a:lnSpc>
                          <a:spcPct val="107000"/>
                        </a:lnSpc>
                        <a:spcBef>
                          <a:spcPts val="0"/>
                        </a:spcBef>
                        <a:spcAft>
                          <a:spcPts val="0"/>
                        </a:spcAft>
                      </a:pPr>
                      <a:r>
                        <a:rPr lang="en-US" sz="1050" b="0">
                          <a:solidFill>
                            <a:schemeClr val="bg1"/>
                          </a:solidFill>
                          <a:effectLst/>
                        </a:rPr>
                        <a:t>14 - 15</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1.02 (0.91 - 1.12)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0.7580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0.91 (0.82 - 1.02)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0.1099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16228232"/>
                  </a:ext>
                </a:extLst>
              </a:tr>
              <a:tr h="195200">
                <a:tc>
                  <a:txBody>
                    <a:bodyPr/>
                    <a:lstStyle/>
                    <a:p>
                      <a:pPr marL="0" marR="0" algn="l">
                        <a:lnSpc>
                          <a:spcPct val="107000"/>
                        </a:lnSpc>
                        <a:spcBef>
                          <a:spcPts val="0"/>
                        </a:spcBef>
                        <a:spcAft>
                          <a:spcPts val="0"/>
                        </a:spcAft>
                      </a:pPr>
                      <a:r>
                        <a:rPr lang="en-US" sz="1050" b="0" dirty="0">
                          <a:solidFill>
                            <a:schemeClr val="bg1"/>
                          </a:solidFill>
                          <a:effectLst/>
                        </a:rPr>
                        <a:t>16 - 17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1.70 (1.51 - 1.90)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0.74 (0.65 - 0.85)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924241"/>
                  </a:ext>
                </a:extLst>
              </a:tr>
              <a:tr h="195200">
                <a:tc>
                  <a:txBody>
                    <a:bodyPr/>
                    <a:lstStyle/>
                    <a:p>
                      <a:pPr marL="0" marR="0" algn="l">
                        <a:lnSpc>
                          <a:spcPct val="107000"/>
                        </a:lnSpc>
                        <a:spcBef>
                          <a:spcPts val="0"/>
                        </a:spcBef>
                        <a:spcAft>
                          <a:spcPts val="0"/>
                        </a:spcAft>
                      </a:pPr>
                      <a:r>
                        <a:rPr lang="en-US" sz="1050" b="0" dirty="0">
                          <a:solidFill>
                            <a:schemeClr val="bg1"/>
                          </a:solidFill>
                          <a:effectLst/>
                        </a:rPr>
                        <a:t>18 - 19</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0.54 (0.43 - 0.69)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0.15 (0.10 - 0.23)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45225145"/>
                  </a:ext>
                </a:extLst>
              </a:tr>
              <a:tr h="163256">
                <a:tc>
                  <a:txBody>
                    <a:bodyPr/>
                    <a:lstStyle/>
                    <a:p>
                      <a:pPr marL="0" marR="0" algn="ctr">
                        <a:lnSpc>
                          <a:spcPct val="107000"/>
                        </a:lnSpc>
                        <a:spcBef>
                          <a:spcPts val="0"/>
                        </a:spcBef>
                        <a:spcAft>
                          <a:spcPts val="0"/>
                        </a:spcAft>
                      </a:pPr>
                      <a:r>
                        <a:rPr lang="en-US" sz="1050" u="sng" dirty="0">
                          <a:solidFill>
                            <a:schemeClr val="bg1"/>
                          </a:solidFill>
                          <a:effectLst/>
                        </a:rPr>
                        <a:t>Gender</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69220747"/>
                  </a:ext>
                </a:extLst>
              </a:tr>
              <a:tr h="163256">
                <a:tc>
                  <a:txBody>
                    <a:bodyPr/>
                    <a:lstStyle/>
                    <a:p>
                      <a:pPr marL="0" marR="0" algn="l">
                        <a:lnSpc>
                          <a:spcPct val="107000"/>
                        </a:lnSpc>
                        <a:spcBef>
                          <a:spcPts val="0"/>
                        </a:spcBef>
                        <a:spcAft>
                          <a:spcPts val="0"/>
                        </a:spcAft>
                      </a:pPr>
                      <a:r>
                        <a:rPr lang="en-US" sz="1050" b="0">
                          <a:solidFill>
                            <a:schemeClr val="bg1"/>
                          </a:solidFill>
                          <a:effectLst/>
                        </a:rPr>
                        <a:t>Female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216991122"/>
                  </a:ext>
                </a:extLst>
              </a:tr>
              <a:tr h="195200">
                <a:tc>
                  <a:txBody>
                    <a:bodyPr/>
                    <a:lstStyle/>
                    <a:p>
                      <a:pPr marL="0" marR="0" algn="l">
                        <a:lnSpc>
                          <a:spcPct val="107000"/>
                        </a:lnSpc>
                        <a:spcBef>
                          <a:spcPts val="0"/>
                        </a:spcBef>
                        <a:spcAft>
                          <a:spcPts val="0"/>
                        </a:spcAft>
                      </a:pPr>
                      <a:r>
                        <a:rPr lang="en-US" sz="1050" b="0" dirty="0">
                          <a:solidFill>
                            <a:schemeClr val="bg1"/>
                          </a:solidFill>
                          <a:effectLst/>
                        </a:rPr>
                        <a:t>Male</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0.64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0.99 (0.92 - 1.07)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0.8361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6352245"/>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Race/Ethnicity</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91819102"/>
                  </a:ext>
                </a:extLst>
              </a:tr>
              <a:tr h="163256">
                <a:tc>
                  <a:txBody>
                    <a:bodyPr/>
                    <a:lstStyle/>
                    <a:p>
                      <a:pPr marL="0" marR="0" algn="l">
                        <a:lnSpc>
                          <a:spcPct val="107000"/>
                        </a:lnSpc>
                        <a:spcBef>
                          <a:spcPts val="0"/>
                        </a:spcBef>
                        <a:spcAft>
                          <a:spcPts val="0"/>
                        </a:spcAft>
                      </a:pPr>
                      <a:r>
                        <a:rPr lang="en-US" sz="1050" b="0">
                          <a:solidFill>
                            <a:schemeClr val="bg1"/>
                          </a:solidFill>
                          <a:effectLst/>
                        </a:rPr>
                        <a:t>White</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44485551"/>
                  </a:ext>
                </a:extLst>
              </a:tr>
              <a:tr h="195200">
                <a:tc>
                  <a:txBody>
                    <a:bodyPr/>
                    <a:lstStyle/>
                    <a:p>
                      <a:pPr marL="0" marR="0" algn="l">
                        <a:lnSpc>
                          <a:spcPct val="107000"/>
                        </a:lnSpc>
                        <a:spcBef>
                          <a:spcPts val="0"/>
                        </a:spcBef>
                        <a:spcAft>
                          <a:spcPts val="0"/>
                        </a:spcAft>
                      </a:pPr>
                      <a:r>
                        <a:rPr lang="en-US" sz="1050" b="0">
                          <a:solidFill>
                            <a:schemeClr val="bg1"/>
                          </a:solidFill>
                          <a:effectLst/>
                        </a:rPr>
                        <a:t>African American</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0.40 (0.34 - 0.49)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0.30 (0.24 – 0.37)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66202962"/>
                  </a:ext>
                </a:extLst>
              </a:tr>
              <a:tr h="195200">
                <a:tc>
                  <a:txBody>
                    <a:bodyPr/>
                    <a:lstStyle/>
                    <a:p>
                      <a:pPr marL="0" marR="0" algn="l">
                        <a:lnSpc>
                          <a:spcPct val="107000"/>
                        </a:lnSpc>
                        <a:spcBef>
                          <a:spcPts val="0"/>
                        </a:spcBef>
                        <a:spcAft>
                          <a:spcPts val="0"/>
                        </a:spcAft>
                      </a:pPr>
                      <a:r>
                        <a:rPr lang="en-US" sz="1050" b="0" dirty="0">
                          <a:solidFill>
                            <a:schemeClr val="bg1"/>
                          </a:solidFill>
                          <a:effectLst/>
                        </a:rPr>
                        <a:t>Hispanic</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(0.53 - 0.72)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0.57 (0.49 - 0.66)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176493694"/>
                  </a:ext>
                </a:extLst>
              </a:tr>
              <a:tr h="195200">
                <a:tc>
                  <a:txBody>
                    <a:bodyPr/>
                    <a:lstStyle/>
                    <a:p>
                      <a:pPr marL="0" marR="0" algn="l">
                        <a:lnSpc>
                          <a:spcPct val="107000"/>
                        </a:lnSpc>
                        <a:spcBef>
                          <a:spcPts val="0"/>
                        </a:spcBef>
                        <a:spcAft>
                          <a:spcPts val="0"/>
                        </a:spcAft>
                      </a:pPr>
                      <a:r>
                        <a:rPr lang="en-US" sz="1050" b="0" dirty="0">
                          <a:solidFill>
                            <a:schemeClr val="bg1"/>
                          </a:solidFill>
                          <a:effectLst/>
                        </a:rPr>
                        <a:t>Other Minorities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0.73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0.0014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0.84 (0.69 – 1.02)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0.0837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425780849"/>
                  </a:ext>
                </a:extLst>
              </a:tr>
              <a:tr h="163256">
                <a:tc>
                  <a:txBody>
                    <a:bodyPr/>
                    <a:lstStyle/>
                    <a:p>
                      <a:pPr marL="0" marR="0" algn="ctr">
                        <a:lnSpc>
                          <a:spcPct val="107000"/>
                        </a:lnSpc>
                        <a:spcBef>
                          <a:spcPts val="0"/>
                        </a:spcBef>
                        <a:spcAft>
                          <a:spcPts val="0"/>
                        </a:spcAft>
                      </a:pPr>
                      <a:r>
                        <a:rPr lang="en-US" sz="1050" u="sng" dirty="0">
                          <a:solidFill>
                            <a:schemeClr val="bg1"/>
                          </a:solidFill>
                          <a:effectLst/>
                        </a:rPr>
                        <a:t>Low SES Status</a:t>
                      </a:r>
                      <a:endParaRPr lang="en-US" sz="1050"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900947174"/>
                  </a:ext>
                </a:extLst>
              </a:tr>
              <a:tr h="163256">
                <a:tc>
                  <a:txBody>
                    <a:bodyPr/>
                    <a:lstStyle/>
                    <a:p>
                      <a:pPr marL="0" marR="0" algn="l">
                        <a:lnSpc>
                          <a:spcPct val="107000"/>
                        </a:lnSpc>
                        <a:spcBef>
                          <a:spcPts val="0"/>
                        </a:spcBef>
                        <a:spcAft>
                          <a:spcPts val="0"/>
                        </a:spcAft>
                      </a:pPr>
                      <a:r>
                        <a:rPr lang="en-US" sz="1050" b="0" dirty="0">
                          <a:solidFill>
                            <a:schemeClr val="bg1"/>
                          </a:solidFill>
                          <a:effectLst/>
                        </a:rPr>
                        <a:t>No</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534667005"/>
                  </a:ext>
                </a:extLst>
              </a:tr>
              <a:tr h="195200">
                <a:tc>
                  <a:txBody>
                    <a:bodyPr/>
                    <a:lstStyle/>
                    <a:p>
                      <a:pPr marL="0" marR="0" algn="l">
                        <a:lnSpc>
                          <a:spcPct val="107000"/>
                        </a:lnSpc>
                        <a:spcBef>
                          <a:spcPts val="0"/>
                        </a:spcBef>
                        <a:spcAft>
                          <a:spcPts val="0"/>
                        </a:spcAft>
                      </a:pPr>
                      <a:r>
                        <a:rPr lang="en-US" sz="1050" b="0" dirty="0">
                          <a:solidFill>
                            <a:schemeClr val="bg1"/>
                          </a:solidFill>
                          <a:effectLst/>
                        </a:rPr>
                        <a:t>Yes</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0.62 (0.60 – 0.68)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0.61 (0.55 – 0.67)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37124036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Home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178714460"/>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95197834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1.38 (1.24 – 1.53)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1.33 ( 1.18 – 1.51)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803043326"/>
                  </a:ext>
                </a:extLst>
              </a:tr>
              <a:tr h="195200">
                <a:tc>
                  <a:txBody>
                    <a:bodyPr/>
                    <a:lstStyle/>
                    <a:p>
                      <a:pPr marL="0" marR="0" algn="l">
                        <a:lnSpc>
                          <a:spcPct val="107000"/>
                        </a:lnSpc>
                        <a:spcBef>
                          <a:spcPts val="0"/>
                        </a:spcBef>
                        <a:spcAft>
                          <a:spcPts val="0"/>
                        </a:spcAft>
                      </a:pPr>
                      <a:r>
                        <a:rPr lang="en-US" sz="1050" b="0" dirty="0">
                          <a:solidFill>
                            <a:schemeClr val="bg1"/>
                          </a:solidFill>
                          <a:effectLst/>
                        </a:rPr>
                        <a:t>Semi-Full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1.56 (1.40 – 1.74)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1.54 (1.36 – 1.74)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&lt;.0001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576282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1.84 (1.64 – 2.06)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1.71 (1.50 – 1.94)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372868893"/>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Outside Support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32377489"/>
                  </a:ext>
                </a:extLst>
              </a:tr>
              <a:tr h="163256">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582744915"/>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0.79 (0.71 – 0.89)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0.87 (0.76 – 0.98)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0.0238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489423"/>
                  </a:ext>
                </a:extLst>
              </a:tr>
              <a:tr h="195200">
                <a:tc>
                  <a:txBody>
                    <a:bodyPr/>
                    <a:lstStyle/>
                    <a:p>
                      <a:pPr marL="0" marR="0" algn="l">
                        <a:lnSpc>
                          <a:spcPct val="107000"/>
                        </a:lnSpc>
                        <a:spcBef>
                          <a:spcPts val="0"/>
                        </a:spcBef>
                        <a:spcAft>
                          <a:spcPts val="0"/>
                        </a:spcAft>
                      </a:pPr>
                      <a:r>
                        <a:rPr lang="en-US" sz="1050" b="0">
                          <a:solidFill>
                            <a:schemeClr val="bg1"/>
                          </a:solidFill>
                          <a:effectLst/>
                        </a:rPr>
                        <a:t>Semi-Full</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0.76 (0.69 - 0.85)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0.77 (0.69 – 0.87)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665400808"/>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0.85 (0.76 - 0.95)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0.0029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0.81 (0.72 – 0.91)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0.0006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082861200"/>
                  </a:ext>
                </a:extLst>
              </a:tr>
              <a:tr h="163256">
                <a:tc>
                  <a:txBody>
                    <a:bodyPr/>
                    <a:lstStyle/>
                    <a:p>
                      <a:pPr marL="0" marR="0" algn="ctr">
                        <a:lnSpc>
                          <a:spcPct val="107000"/>
                        </a:lnSpc>
                        <a:spcBef>
                          <a:spcPts val="0"/>
                        </a:spcBef>
                        <a:spcAft>
                          <a:spcPts val="0"/>
                        </a:spcAft>
                      </a:pPr>
                      <a:r>
                        <a:rPr lang="en-US" sz="1050" b="1" u="sng" dirty="0">
                          <a:solidFill>
                            <a:schemeClr val="bg1"/>
                          </a:solidFill>
                          <a:effectLst/>
                        </a:rPr>
                        <a:t>School Support</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891691576"/>
                  </a:ext>
                </a:extLst>
              </a:tr>
              <a:tr h="163256">
                <a:tc>
                  <a:txBody>
                    <a:bodyPr/>
                    <a:lstStyle/>
                    <a:p>
                      <a:pPr marL="0" marR="0" algn="l">
                        <a:lnSpc>
                          <a:spcPct val="107000"/>
                        </a:lnSpc>
                        <a:spcBef>
                          <a:spcPts val="0"/>
                        </a:spcBef>
                        <a:spcAft>
                          <a:spcPts val="0"/>
                        </a:spcAft>
                      </a:pPr>
                      <a:r>
                        <a:rPr lang="en-US" sz="1050" b="0" dirty="0">
                          <a:solidFill>
                            <a:schemeClr val="bg1"/>
                          </a:solidFill>
                          <a:effectLst/>
                        </a:rPr>
                        <a:t>Very Little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3707431264"/>
                  </a:ext>
                </a:extLst>
              </a:tr>
              <a:tr h="195200">
                <a:tc>
                  <a:txBody>
                    <a:bodyPr/>
                    <a:lstStyle/>
                    <a:p>
                      <a:pPr marL="0" marR="0" algn="l">
                        <a:lnSpc>
                          <a:spcPct val="107000"/>
                        </a:lnSpc>
                        <a:spcBef>
                          <a:spcPts val="0"/>
                        </a:spcBef>
                        <a:spcAft>
                          <a:spcPts val="0"/>
                        </a:spcAft>
                      </a:pPr>
                      <a:r>
                        <a:rPr lang="en-US" sz="1050" b="0">
                          <a:solidFill>
                            <a:schemeClr val="bg1"/>
                          </a:solidFill>
                          <a:effectLst/>
                        </a:rPr>
                        <a:t>Little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(1.10 - 1.37)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0.0037</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1.19 (1.03 – 1.37)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0.0204</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745173586"/>
                  </a:ext>
                </a:extLst>
              </a:tr>
              <a:tr h="195200">
                <a:tc>
                  <a:txBody>
                    <a:bodyPr/>
                    <a:lstStyle/>
                    <a:p>
                      <a:pPr marL="0" marR="0" algn="l">
                        <a:lnSpc>
                          <a:spcPct val="107000"/>
                        </a:lnSpc>
                        <a:spcBef>
                          <a:spcPts val="0"/>
                        </a:spcBef>
                        <a:spcAft>
                          <a:spcPts val="0"/>
                        </a:spcAft>
                      </a:pPr>
                      <a:r>
                        <a:rPr lang="en-US" sz="1050" b="0">
                          <a:solidFill>
                            <a:schemeClr val="bg1"/>
                          </a:solidFill>
                          <a:effectLst/>
                        </a:rPr>
                        <a:t>Moderate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1.24 (1.11 – 1.34)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0.0002</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1.21 (1.07 – 1.38)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0.0036</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4208668161"/>
                  </a:ext>
                </a:extLst>
              </a:tr>
              <a:tr h="195200">
                <a:tc>
                  <a:txBody>
                    <a:bodyPr/>
                    <a:lstStyle/>
                    <a:p>
                      <a:pPr marL="0" marR="0" algn="l">
                        <a:lnSpc>
                          <a:spcPct val="107000"/>
                        </a:lnSpc>
                        <a:spcBef>
                          <a:spcPts val="0"/>
                        </a:spcBef>
                        <a:spcAft>
                          <a:spcPts val="0"/>
                        </a:spcAft>
                      </a:pPr>
                      <a:r>
                        <a:rPr lang="en-US" sz="1050" b="0">
                          <a:solidFill>
                            <a:schemeClr val="bg1"/>
                          </a:solidFill>
                          <a:effectLst/>
                        </a:rPr>
                        <a:t>Semi-Full Support</a:t>
                      </a:r>
                      <a:endParaRPr lang="en-US" sz="1050" b="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1.32 (1.17 – 1.15)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1.29 (1.12 – 1.49)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0.0005</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105530457"/>
                  </a:ext>
                </a:extLst>
              </a:tr>
              <a:tr h="195200">
                <a:tc>
                  <a:txBody>
                    <a:bodyPr/>
                    <a:lstStyle/>
                    <a:p>
                      <a:pPr marL="0" marR="0" algn="l">
                        <a:lnSpc>
                          <a:spcPct val="107000"/>
                        </a:lnSpc>
                        <a:spcBef>
                          <a:spcPts val="0"/>
                        </a:spcBef>
                        <a:spcAft>
                          <a:spcPts val="0"/>
                        </a:spcAft>
                      </a:pPr>
                      <a:r>
                        <a:rPr lang="en-US" sz="1050" b="0" dirty="0">
                          <a:solidFill>
                            <a:schemeClr val="bg1"/>
                          </a:solidFill>
                          <a:effectLst/>
                        </a:rPr>
                        <a:t>Full Support</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1.07 (0.94 – 1.21)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rPr>
                        <a:t>0.3150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a:effectLst/>
                        </a:rPr>
                        <a:t>1.16 (1.01 – 1.35)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tc>
                  <a:txBody>
                    <a:bodyPr/>
                    <a:lstStyle/>
                    <a:p>
                      <a:pPr marL="0" marR="0">
                        <a:lnSpc>
                          <a:spcPct val="107000"/>
                        </a:lnSpc>
                        <a:spcBef>
                          <a:spcPts val="0"/>
                        </a:spcBef>
                        <a:spcAft>
                          <a:spcPts val="0"/>
                        </a:spcAft>
                      </a:pPr>
                      <a:r>
                        <a:rPr lang="en-US" sz="1050" dirty="0">
                          <a:effectLst/>
                          <a:highlight>
                            <a:srgbClr val="FFFF00"/>
                          </a:highlight>
                        </a:rPr>
                        <a:t>0.0416</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42573" marR="42573" marT="0" marB="0"/>
                </a:tc>
                <a:extLst>
                  <a:ext uri="{0D108BD9-81ED-4DB2-BD59-A6C34878D82A}">
                    <a16:rowId xmlns:a16="http://schemas.microsoft.com/office/drawing/2014/main" val="2098814905"/>
                  </a:ext>
                </a:extLst>
              </a:tr>
            </a:tbl>
          </a:graphicData>
        </a:graphic>
      </p:graphicFrame>
      <p:sp>
        <p:nvSpPr>
          <p:cNvPr id="3" name="Rectangle 2">
            <a:extLst>
              <a:ext uri="{FF2B5EF4-FFF2-40B4-BE49-F238E27FC236}">
                <a16:creationId xmlns:a16="http://schemas.microsoft.com/office/drawing/2014/main" id="{53E64A3D-DEB9-4EF8-A660-D335D22D3446}"/>
              </a:ext>
            </a:extLst>
          </p:cNvPr>
          <p:cNvSpPr/>
          <p:nvPr/>
        </p:nvSpPr>
        <p:spPr>
          <a:xfrm>
            <a:off x="2732315" y="5733846"/>
            <a:ext cx="6727371" cy="111442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24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12F52-F037-4FFA-AFB7-70A3C09459E6}"/>
              </a:ext>
            </a:extLst>
          </p:cNvPr>
          <p:cNvSpPr>
            <a:spLocks noGrp="1"/>
          </p:cNvSpPr>
          <p:nvPr>
            <p:ph type="title"/>
          </p:nvPr>
        </p:nvSpPr>
        <p:spPr>
          <a:xfrm>
            <a:off x="919118" y="0"/>
            <a:ext cx="10353762" cy="970450"/>
          </a:xfrm>
        </p:spPr>
        <p:txBody>
          <a:bodyPr/>
          <a:lstStyle/>
          <a:p>
            <a:r>
              <a:rPr lang="en-US" dirty="0"/>
              <a:t>Academic Performance and Low SES</a:t>
            </a:r>
          </a:p>
        </p:txBody>
      </p:sp>
      <p:sp>
        <p:nvSpPr>
          <p:cNvPr id="3" name="Content Placeholder 2">
            <a:extLst>
              <a:ext uri="{FF2B5EF4-FFF2-40B4-BE49-F238E27FC236}">
                <a16:creationId xmlns:a16="http://schemas.microsoft.com/office/drawing/2014/main" id="{8C52779C-92E2-4D53-972E-AF8F31727B45}"/>
              </a:ext>
            </a:extLst>
          </p:cNvPr>
          <p:cNvSpPr>
            <a:spLocks noGrp="1"/>
          </p:cNvSpPr>
          <p:nvPr>
            <p:ph idx="1"/>
          </p:nvPr>
        </p:nvSpPr>
        <p:spPr>
          <a:xfrm>
            <a:off x="0" y="970451"/>
            <a:ext cx="12191999" cy="5887550"/>
          </a:xfrm>
        </p:spPr>
        <p:txBody>
          <a:bodyPr>
            <a:normAutofit/>
          </a:bodyPr>
          <a:lstStyle/>
          <a:p>
            <a:pPr algn="ctr"/>
            <a:r>
              <a:rPr lang="en-US" b="1" dirty="0"/>
              <a:t>Academic performance is an important inference for societal foundation, learning skills </a:t>
            </a:r>
          </a:p>
          <a:p>
            <a:pPr marL="36900" indent="0" algn="ctr">
              <a:buNone/>
            </a:pPr>
            <a:r>
              <a:rPr lang="en-US" sz="2400" dirty="0"/>
              <a:t>Low SES = Teen motherhood, depression, lack of healthcare, decrease care (Jensen,2009)  </a:t>
            </a:r>
            <a:endParaRPr lang="en-US" sz="2400" dirty="0">
              <a:sym typeface="Wingdings" panose="05000000000000000000" pitchFamily="2" charset="2"/>
            </a:endParaRPr>
          </a:p>
          <a:p>
            <a:pPr algn="ctr"/>
            <a:endParaRPr lang="en-US" sz="2400" dirty="0"/>
          </a:p>
          <a:p>
            <a:pPr marL="36900" indent="0" algn="ctr">
              <a:buNone/>
            </a:pPr>
            <a:r>
              <a:rPr lang="en-US" sz="2400" dirty="0"/>
              <a:t>Increase Stress (Reiss et al. 2019) 	</a:t>
            </a:r>
          </a:p>
          <a:p>
            <a:pPr marL="36900" indent="0" algn="ctr">
              <a:buNone/>
            </a:pPr>
            <a:endParaRPr lang="en-US" sz="2400" dirty="0">
              <a:sym typeface="Wingdings" panose="05000000000000000000" pitchFamily="2" charset="2"/>
            </a:endParaRPr>
          </a:p>
          <a:p>
            <a:pPr marL="36900" indent="0" algn="ctr">
              <a:buNone/>
            </a:pPr>
            <a:r>
              <a:rPr lang="en-US" sz="2400" dirty="0">
                <a:sym typeface="Wingdings" panose="05000000000000000000" pitchFamily="2" charset="2"/>
              </a:rPr>
              <a:t>Emotional dysregulation and mental health problems  </a:t>
            </a:r>
            <a:endParaRPr lang="en-US" sz="2400" dirty="0"/>
          </a:p>
        </p:txBody>
      </p:sp>
      <p:sp>
        <p:nvSpPr>
          <p:cNvPr id="6" name="Arrow: Down 5">
            <a:extLst>
              <a:ext uri="{FF2B5EF4-FFF2-40B4-BE49-F238E27FC236}">
                <a16:creationId xmlns:a16="http://schemas.microsoft.com/office/drawing/2014/main" id="{8BF7AA43-B396-4E80-9455-1AA51C762F26}"/>
              </a:ext>
            </a:extLst>
          </p:cNvPr>
          <p:cNvSpPr/>
          <p:nvPr/>
        </p:nvSpPr>
        <p:spPr>
          <a:xfrm>
            <a:off x="5905498" y="1922188"/>
            <a:ext cx="2921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20D6FDF7-F198-49CD-8211-775327A403CF}"/>
              </a:ext>
            </a:extLst>
          </p:cNvPr>
          <p:cNvSpPr/>
          <p:nvPr/>
        </p:nvSpPr>
        <p:spPr>
          <a:xfrm>
            <a:off x="5949949" y="2963562"/>
            <a:ext cx="2921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A72F74-9858-4B35-A69A-3C60C0FD8952}"/>
              </a:ext>
            </a:extLst>
          </p:cNvPr>
          <p:cNvSpPr txBox="1"/>
          <p:nvPr/>
        </p:nvSpPr>
        <p:spPr>
          <a:xfrm>
            <a:off x="444500" y="4490273"/>
            <a:ext cx="12192000" cy="461665"/>
          </a:xfrm>
          <a:prstGeom prst="rect">
            <a:avLst/>
          </a:prstGeom>
          <a:noFill/>
        </p:spPr>
        <p:txBody>
          <a:bodyPr wrap="square" rtlCol="0">
            <a:spAutoFit/>
          </a:bodyPr>
          <a:lstStyle/>
          <a:p>
            <a:pPr algn="ctr"/>
            <a:r>
              <a:rPr lang="en-US" sz="2400" dirty="0"/>
              <a:t>Inability to work in groups, not working on school assignments </a:t>
            </a:r>
            <a:r>
              <a:rPr lang="en-US" dirty="0"/>
              <a:t>(</a:t>
            </a:r>
            <a:r>
              <a:rPr lang="en-US" dirty="0" err="1"/>
              <a:t>Valiente</a:t>
            </a:r>
            <a:r>
              <a:rPr lang="en-US" dirty="0"/>
              <a:t>, Carlos et al. 2012) </a:t>
            </a:r>
            <a:endParaRPr lang="en-US" sz="2400" dirty="0"/>
          </a:p>
        </p:txBody>
      </p:sp>
      <p:sp>
        <p:nvSpPr>
          <p:cNvPr id="12" name="Arrow: Down 11">
            <a:extLst>
              <a:ext uri="{FF2B5EF4-FFF2-40B4-BE49-F238E27FC236}">
                <a16:creationId xmlns:a16="http://schemas.microsoft.com/office/drawing/2014/main" id="{4FC667C3-DCF3-4F14-BD7E-8104D109BB0D}"/>
              </a:ext>
            </a:extLst>
          </p:cNvPr>
          <p:cNvSpPr/>
          <p:nvPr/>
        </p:nvSpPr>
        <p:spPr>
          <a:xfrm>
            <a:off x="5949949" y="3979677"/>
            <a:ext cx="2921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A8EEDD-8516-48BF-81EC-86289D375647}"/>
              </a:ext>
            </a:extLst>
          </p:cNvPr>
          <p:cNvSpPr/>
          <p:nvPr/>
        </p:nvSpPr>
        <p:spPr>
          <a:xfrm>
            <a:off x="0" y="5266573"/>
            <a:ext cx="12192000" cy="1446550"/>
          </a:xfrm>
          <a:prstGeom prst="rect">
            <a:avLst/>
          </a:prstGeom>
        </p:spPr>
        <p:txBody>
          <a:bodyPr wrap="square">
            <a:spAutoFit/>
          </a:bodyPr>
          <a:lstStyle/>
          <a:p>
            <a:pPr lvl="1" algn="ctr"/>
            <a:r>
              <a:rPr lang="en-US" sz="2200" dirty="0"/>
              <a:t>Receive poor grades </a:t>
            </a:r>
          </a:p>
          <a:p>
            <a:pPr lvl="1" algn="ctr"/>
            <a:endParaRPr lang="en-US" sz="2200" dirty="0"/>
          </a:p>
          <a:p>
            <a:pPr lvl="1" algn="ctr"/>
            <a:r>
              <a:rPr lang="en-US" sz="2200" dirty="0"/>
              <a:t>More likely to drop out of school, increased societal exclusion, and even decreased health outcomes (Hughes, Cao, West, Allee Smith, &amp; Cerda, 2017).</a:t>
            </a:r>
            <a:endParaRPr lang="en-US" sz="2400" dirty="0"/>
          </a:p>
        </p:txBody>
      </p:sp>
      <p:sp>
        <p:nvSpPr>
          <p:cNvPr id="14" name="Arrow: Down 13">
            <a:extLst>
              <a:ext uri="{FF2B5EF4-FFF2-40B4-BE49-F238E27FC236}">
                <a16:creationId xmlns:a16="http://schemas.microsoft.com/office/drawing/2014/main" id="{69DC572D-3118-4E40-9E63-16971A016AFC}"/>
              </a:ext>
            </a:extLst>
          </p:cNvPr>
          <p:cNvSpPr/>
          <p:nvPr/>
        </p:nvSpPr>
        <p:spPr>
          <a:xfrm>
            <a:off x="5962649" y="4890862"/>
            <a:ext cx="292100"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1AA041E9-70E7-4AA7-8A11-9326DED957D1}"/>
              </a:ext>
            </a:extLst>
          </p:cNvPr>
          <p:cNvSpPr/>
          <p:nvPr/>
        </p:nvSpPr>
        <p:spPr>
          <a:xfrm>
            <a:off x="5968998" y="5680852"/>
            <a:ext cx="285751" cy="413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Exam stress among the young: When grades define worth, Singapore ...">
            <a:extLst>
              <a:ext uri="{FF2B5EF4-FFF2-40B4-BE49-F238E27FC236}">
                <a16:creationId xmlns:a16="http://schemas.microsoft.com/office/drawing/2014/main" id="{2B5A7EEF-1F19-49F4-B0C4-E999CAA0E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5171" y="1887561"/>
            <a:ext cx="2417925" cy="16119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299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C21F9C1-0608-4930-B43D-C447DF6120EB}"/>
              </a:ext>
            </a:extLst>
          </p:cNvPr>
          <p:cNvGraphicFramePr>
            <a:graphicFrameLocks noGrp="1"/>
          </p:cNvGraphicFramePr>
          <p:nvPr>
            <p:extLst>
              <p:ext uri="{D42A27DB-BD31-4B8C-83A1-F6EECF244321}">
                <p14:modId xmlns:p14="http://schemas.microsoft.com/office/powerpoint/2010/main" val="4105775728"/>
              </p:ext>
            </p:extLst>
          </p:nvPr>
        </p:nvGraphicFramePr>
        <p:xfrm>
          <a:off x="2874083" y="0"/>
          <a:ext cx="6443833" cy="2002794"/>
        </p:xfrm>
        <a:graphic>
          <a:graphicData uri="http://schemas.openxmlformats.org/drawingml/2006/table">
            <a:tbl>
              <a:tblPr firstRow="1" firstCol="1" bandRow="1">
                <a:tableStyleId>{5C22544A-7EE6-4342-B048-85BDC9FD1C3A}</a:tableStyleId>
              </a:tblPr>
              <a:tblGrid>
                <a:gridCol w="1827721">
                  <a:extLst>
                    <a:ext uri="{9D8B030D-6E8A-4147-A177-3AD203B41FA5}">
                      <a16:colId xmlns:a16="http://schemas.microsoft.com/office/drawing/2014/main" val="3176085629"/>
                    </a:ext>
                  </a:extLst>
                </a:gridCol>
                <a:gridCol w="1465433">
                  <a:extLst>
                    <a:ext uri="{9D8B030D-6E8A-4147-A177-3AD203B41FA5}">
                      <a16:colId xmlns:a16="http://schemas.microsoft.com/office/drawing/2014/main" val="461702887"/>
                    </a:ext>
                  </a:extLst>
                </a:gridCol>
                <a:gridCol w="732716">
                  <a:extLst>
                    <a:ext uri="{9D8B030D-6E8A-4147-A177-3AD203B41FA5}">
                      <a16:colId xmlns:a16="http://schemas.microsoft.com/office/drawing/2014/main" val="617428151"/>
                    </a:ext>
                  </a:extLst>
                </a:gridCol>
                <a:gridCol w="1685247">
                  <a:extLst>
                    <a:ext uri="{9D8B030D-6E8A-4147-A177-3AD203B41FA5}">
                      <a16:colId xmlns:a16="http://schemas.microsoft.com/office/drawing/2014/main" val="3924496164"/>
                    </a:ext>
                  </a:extLst>
                </a:gridCol>
                <a:gridCol w="732716">
                  <a:extLst>
                    <a:ext uri="{9D8B030D-6E8A-4147-A177-3AD203B41FA5}">
                      <a16:colId xmlns:a16="http://schemas.microsoft.com/office/drawing/2014/main" val="479050098"/>
                    </a:ext>
                  </a:extLst>
                </a:gridCol>
              </a:tblGrid>
              <a:tr h="0">
                <a:tc gridSpan="5">
                  <a:txBody>
                    <a:bodyPr/>
                    <a:lstStyle/>
                    <a:p>
                      <a:pPr marL="0" marR="0">
                        <a:lnSpc>
                          <a:spcPct val="107000"/>
                        </a:lnSpc>
                        <a:spcBef>
                          <a:spcPts val="0"/>
                        </a:spcBef>
                        <a:spcAft>
                          <a:spcPts val="0"/>
                        </a:spcAft>
                      </a:pPr>
                      <a:r>
                        <a:rPr lang="en-US" sz="1200" dirty="0">
                          <a:solidFill>
                            <a:schemeClr val="bg1"/>
                          </a:solidFill>
                          <a:effectLst/>
                        </a:rPr>
                        <a:t>Table 3: Model 2 – Grade level  without Age Range</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9521408"/>
                  </a:ext>
                </a:extLst>
              </a:tr>
              <a:tr h="0">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P-value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CAASP</a:t>
                      </a:r>
                    </a:p>
                    <a:p>
                      <a:pPr marL="0" marR="0">
                        <a:lnSpc>
                          <a:spcPct val="107000"/>
                        </a:lnSpc>
                        <a:spcBef>
                          <a:spcPts val="0"/>
                        </a:spcBef>
                        <a:spcAft>
                          <a:spcPts val="0"/>
                        </a:spcAft>
                      </a:pPr>
                      <a:r>
                        <a:rPr lang="en-US" sz="1050">
                          <a:effectLst/>
                        </a:rPr>
                        <a:t>Math</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OR (95 % CI)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P-value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4256008"/>
                  </a:ext>
                </a:extLst>
              </a:tr>
              <a:tr h="0">
                <a:tc>
                  <a:txBody>
                    <a:bodyPr/>
                    <a:lstStyle/>
                    <a:p>
                      <a:pPr marL="0" marR="0" algn="ctr">
                        <a:lnSpc>
                          <a:spcPct val="107000"/>
                        </a:lnSpc>
                        <a:spcBef>
                          <a:spcPts val="0"/>
                        </a:spcBef>
                        <a:spcAft>
                          <a:spcPts val="0"/>
                        </a:spcAft>
                      </a:pPr>
                      <a:r>
                        <a:rPr lang="en-US" sz="1050" b="1" u="sng" dirty="0">
                          <a:solidFill>
                            <a:schemeClr val="bg1"/>
                          </a:solidFill>
                          <a:effectLst/>
                        </a:rPr>
                        <a:t>Grade Level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2467831"/>
                  </a:ext>
                </a:extLst>
              </a:tr>
              <a:tr h="0">
                <a:tc>
                  <a:txBody>
                    <a:bodyPr/>
                    <a:lstStyle/>
                    <a:p>
                      <a:pPr marL="0" marR="0">
                        <a:lnSpc>
                          <a:spcPct val="107000"/>
                        </a:lnSpc>
                        <a:spcBef>
                          <a:spcPts val="0"/>
                        </a:spcBef>
                        <a:spcAft>
                          <a:spcPts val="0"/>
                        </a:spcAft>
                      </a:pPr>
                      <a:r>
                        <a:rPr lang="en-US" sz="1050" b="0" dirty="0">
                          <a:solidFill>
                            <a:schemeClr val="bg1"/>
                          </a:solidFill>
                          <a:effectLst/>
                        </a:rPr>
                        <a:t>4</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1.00 (REF)</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9800520"/>
                  </a:ext>
                </a:extLst>
              </a:tr>
              <a:tr h="0">
                <a:tc>
                  <a:txBody>
                    <a:bodyPr/>
                    <a:lstStyle/>
                    <a:p>
                      <a:pPr marL="0" marR="0">
                        <a:lnSpc>
                          <a:spcPct val="107000"/>
                        </a:lnSpc>
                        <a:spcBef>
                          <a:spcPts val="0"/>
                        </a:spcBef>
                        <a:spcAft>
                          <a:spcPts val="0"/>
                        </a:spcAft>
                      </a:pPr>
                      <a:r>
                        <a:rPr lang="en-US" sz="1050" b="0" dirty="0">
                          <a:solidFill>
                            <a:schemeClr val="bg1"/>
                          </a:solidFill>
                          <a:effectLst/>
                        </a:rPr>
                        <a:t>5</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1.08 (0.97 - 1.21)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0.1758</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0.58 (0.52 - 0.661)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4369803"/>
                  </a:ext>
                </a:extLst>
              </a:tr>
              <a:tr h="0">
                <a:tc>
                  <a:txBody>
                    <a:bodyPr/>
                    <a:lstStyle/>
                    <a:p>
                      <a:pPr marL="0" marR="0">
                        <a:lnSpc>
                          <a:spcPct val="107000"/>
                        </a:lnSpc>
                        <a:spcBef>
                          <a:spcPts val="0"/>
                        </a:spcBef>
                        <a:spcAft>
                          <a:spcPts val="0"/>
                        </a:spcAft>
                      </a:pPr>
                      <a:r>
                        <a:rPr lang="en-US" sz="1050" b="0" dirty="0">
                          <a:solidFill>
                            <a:schemeClr val="bg1"/>
                          </a:solidFill>
                          <a:effectLst/>
                        </a:rPr>
                        <a:t>6</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1.19 (1.06 - 1.33)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0.0030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0.89 (0.79 - 1.01)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0.0676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3271627"/>
                  </a:ext>
                </a:extLst>
              </a:tr>
              <a:tr h="0">
                <a:tc>
                  <a:txBody>
                    <a:bodyPr/>
                    <a:lstStyle/>
                    <a:p>
                      <a:pPr marL="0" marR="0">
                        <a:lnSpc>
                          <a:spcPct val="107000"/>
                        </a:lnSpc>
                        <a:spcBef>
                          <a:spcPts val="0"/>
                        </a:spcBef>
                        <a:spcAft>
                          <a:spcPts val="0"/>
                        </a:spcAft>
                      </a:pPr>
                      <a:r>
                        <a:rPr lang="en-US" sz="1050" b="0" dirty="0">
                          <a:solidFill>
                            <a:schemeClr val="bg1"/>
                          </a:solidFill>
                          <a:effectLst/>
                        </a:rPr>
                        <a:t>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1.31 (1.17 - 1.47)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0.86 (0.76 - 0.97)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0.0175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5162920"/>
                  </a:ext>
                </a:extLst>
              </a:tr>
              <a:tr h="0">
                <a:tc>
                  <a:txBody>
                    <a:bodyPr/>
                    <a:lstStyle/>
                    <a:p>
                      <a:pPr marL="0" marR="0">
                        <a:lnSpc>
                          <a:spcPct val="107000"/>
                        </a:lnSpc>
                        <a:spcBef>
                          <a:spcPts val="0"/>
                        </a:spcBef>
                        <a:spcAft>
                          <a:spcPts val="0"/>
                        </a:spcAft>
                      </a:pPr>
                      <a:r>
                        <a:rPr lang="en-US" sz="1050" b="0" dirty="0">
                          <a:solidFill>
                            <a:schemeClr val="bg1"/>
                          </a:solidFill>
                          <a:effectLst/>
                        </a:rPr>
                        <a:t>8</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1.31 (1.16 - 1.48)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0.88 (0.78 - 1.00)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0.0537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7275828"/>
                  </a:ext>
                </a:extLst>
              </a:tr>
              <a:tr h="0">
                <a:tc>
                  <a:txBody>
                    <a:bodyPr/>
                    <a:lstStyle/>
                    <a:p>
                      <a:pPr marL="0" marR="0">
                        <a:lnSpc>
                          <a:spcPct val="107000"/>
                        </a:lnSpc>
                        <a:spcBef>
                          <a:spcPts val="0"/>
                        </a:spcBef>
                        <a:spcAft>
                          <a:spcPts val="0"/>
                        </a:spcAft>
                      </a:pPr>
                      <a:r>
                        <a:rPr lang="en-US" sz="1050" b="0" dirty="0">
                          <a:solidFill>
                            <a:schemeClr val="bg1"/>
                          </a:solidFill>
                          <a:effectLst/>
                        </a:rPr>
                        <a:t>11</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1.61 (1.42 - 1.82)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0.53 (0.46 - 0.61)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&lt;.0001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337943"/>
                  </a:ext>
                </a:extLst>
              </a:tr>
            </a:tbl>
          </a:graphicData>
        </a:graphic>
      </p:graphicFrame>
    </p:spTree>
    <p:extLst>
      <p:ext uri="{BB962C8B-B14F-4D97-AF65-F5344CB8AC3E}">
        <p14:creationId xmlns:p14="http://schemas.microsoft.com/office/powerpoint/2010/main" val="1814881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C21F9C1-0608-4930-B43D-C447DF6120EB}"/>
              </a:ext>
            </a:extLst>
          </p:cNvPr>
          <p:cNvGraphicFramePr>
            <a:graphicFrameLocks noGrp="1"/>
          </p:cNvGraphicFramePr>
          <p:nvPr>
            <p:extLst>
              <p:ext uri="{D42A27DB-BD31-4B8C-83A1-F6EECF244321}">
                <p14:modId xmlns:p14="http://schemas.microsoft.com/office/powerpoint/2010/main" val="1413871391"/>
              </p:ext>
            </p:extLst>
          </p:nvPr>
        </p:nvGraphicFramePr>
        <p:xfrm>
          <a:off x="2874083" y="0"/>
          <a:ext cx="6443833" cy="2002794"/>
        </p:xfrm>
        <a:graphic>
          <a:graphicData uri="http://schemas.openxmlformats.org/drawingml/2006/table">
            <a:tbl>
              <a:tblPr firstRow="1" firstCol="1" bandRow="1">
                <a:tableStyleId>{5C22544A-7EE6-4342-B048-85BDC9FD1C3A}</a:tableStyleId>
              </a:tblPr>
              <a:tblGrid>
                <a:gridCol w="1827721">
                  <a:extLst>
                    <a:ext uri="{9D8B030D-6E8A-4147-A177-3AD203B41FA5}">
                      <a16:colId xmlns:a16="http://schemas.microsoft.com/office/drawing/2014/main" val="3176085629"/>
                    </a:ext>
                  </a:extLst>
                </a:gridCol>
                <a:gridCol w="1465433">
                  <a:extLst>
                    <a:ext uri="{9D8B030D-6E8A-4147-A177-3AD203B41FA5}">
                      <a16:colId xmlns:a16="http://schemas.microsoft.com/office/drawing/2014/main" val="461702887"/>
                    </a:ext>
                  </a:extLst>
                </a:gridCol>
                <a:gridCol w="732716">
                  <a:extLst>
                    <a:ext uri="{9D8B030D-6E8A-4147-A177-3AD203B41FA5}">
                      <a16:colId xmlns:a16="http://schemas.microsoft.com/office/drawing/2014/main" val="617428151"/>
                    </a:ext>
                  </a:extLst>
                </a:gridCol>
                <a:gridCol w="1685247">
                  <a:extLst>
                    <a:ext uri="{9D8B030D-6E8A-4147-A177-3AD203B41FA5}">
                      <a16:colId xmlns:a16="http://schemas.microsoft.com/office/drawing/2014/main" val="3924496164"/>
                    </a:ext>
                  </a:extLst>
                </a:gridCol>
                <a:gridCol w="732716">
                  <a:extLst>
                    <a:ext uri="{9D8B030D-6E8A-4147-A177-3AD203B41FA5}">
                      <a16:colId xmlns:a16="http://schemas.microsoft.com/office/drawing/2014/main" val="479050098"/>
                    </a:ext>
                  </a:extLst>
                </a:gridCol>
              </a:tblGrid>
              <a:tr h="0">
                <a:tc gridSpan="5">
                  <a:txBody>
                    <a:bodyPr/>
                    <a:lstStyle/>
                    <a:p>
                      <a:pPr marL="0" marR="0">
                        <a:lnSpc>
                          <a:spcPct val="107000"/>
                        </a:lnSpc>
                        <a:spcBef>
                          <a:spcPts val="0"/>
                        </a:spcBef>
                        <a:spcAft>
                          <a:spcPts val="0"/>
                        </a:spcAft>
                      </a:pPr>
                      <a:r>
                        <a:rPr lang="en-US" sz="1200" dirty="0">
                          <a:solidFill>
                            <a:schemeClr val="bg1"/>
                          </a:solidFill>
                          <a:effectLst/>
                        </a:rPr>
                        <a:t>Table 3: Model 2 – Grade level  without Age Range</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9521408"/>
                  </a:ext>
                </a:extLst>
              </a:tr>
              <a:tr h="0">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P-value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CAASP</a:t>
                      </a:r>
                    </a:p>
                    <a:p>
                      <a:pPr marL="0" marR="0">
                        <a:lnSpc>
                          <a:spcPct val="107000"/>
                        </a:lnSpc>
                        <a:spcBef>
                          <a:spcPts val="0"/>
                        </a:spcBef>
                        <a:spcAft>
                          <a:spcPts val="0"/>
                        </a:spcAft>
                      </a:pPr>
                      <a:r>
                        <a:rPr lang="en-US" sz="1050">
                          <a:effectLst/>
                        </a:rPr>
                        <a:t>Math</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OR (95 % CI)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P-value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4256008"/>
                  </a:ext>
                </a:extLst>
              </a:tr>
              <a:tr h="0">
                <a:tc>
                  <a:txBody>
                    <a:bodyPr/>
                    <a:lstStyle/>
                    <a:p>
                      <a:pPr marL="0" marR="0" algn="ctr">
                        <a:lnSpc>
                          <a:spcPct val="107000"/>
                        </a:lnSpc>
                        <a:spcBef>
                          <a:spcPts val="0"/>
                        </a:spcBef>
                        <a:spcAft>
                          <a:spcPts val="0"/>
                        </a:spcAft>
                      </a:pPr>
                      <a:r>
                        <a:rPr lang="en-US" sz="1050" b="1" u="sng" dirty="0">
                          <a:solidFill>
                            <a:schemeClr val="bg1"/>
                          </a:solidFill>
                          <a:effectLst/>
                        </a:rPr>
                        <a:t>Grade Level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2467831"/>
                  </a:ext>
                </a:extLst>
              </a:tr>
              <a:tr h="0">
                <a:tc>
                  <a:txBody>
                    <a:bodyPr/>
                    <a:lstStyle/>
                    <a:p>
                      <a:pPr marL="0" marR="0">
                        <a:lnSpc>
                          <a:spcPct val="107000"/>
                        </a:lnSpc>
                        <a:spcBef>
                          <a:spcPts val="0"/>
                        </a:spcBef>
                        <a:spcAft>
                          <a:spcPts val="0"/>
                        </a:spcAft>
                      </a:pPr>
                      <a:r>
                        <a:rPr lang="en-US" sz="1050" b="0" dirty="0">
                          <a:solidFill>
                            <a:schemeClr val="bg1"/>
                          </a:solidFill>
                          <a:effectLst/>
                        </a:rPr>
                        <a:t>4</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1.00 (REF)</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9800520"/>
                  </a:ext>
                </a:extLst>
              </a:tr>
              <a:tr h="0">
                <a:tc>
                  <a:txBody>
                    <a:bodyPr/>
                    <a:lstStyle/>
                    <a:p>
                      <a:pPr marL="0" marR="0">
                        <a:lnSpc>
                          <a:spcPct val="107000"/>
                        </a:lnSpc>
                        <a:spcBef>
                          <a:spcPts val="0"/>
                        </a:spcBef>
                        <a:spcAft>
                          <a:spcPts val="0"/>
                        </a:spcAft>
                      </a:pPr>
                      <a:r>
                        <a:rPr lang="en-US" sz="1050" b="0" dirty="0">
                          <a:solidFill>
                            <a:schemeClr val="bg1"/>
                          </a:solidFill>
                          <a:effectLst/>
                        </a:rPr>
                        <a:t>5</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1.08 (0.97 - 1.21)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0.1758</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0.58 (0.52 - 0.661)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4369803"/>
                  </a:ext>
                </a:extLst>
              </a:tr>
              <a:tr h="0">
                <a:tc>
                  <a:txBody>
                    <a:bodyPr/>
                    <a:lstStyle/>
                    <a:p>
                      <a:pPr marL="0" marR="0">
                        <a:lnSpc>
                          <a:spcPct val="107000"/>
                        </a:lnSpc>
                        <a:spcBef>
                          <a:spcPts val="0"/>
                        </a:spcBef>
                        <a:spcAft>
                          <a:spcPts val="0"/>
                        </a:spcAft>
                      </a:pPr>
                      <a:r>
                        <a:rPr lang="en-US" sz="1050" b="0" dirty="0">
                          <a:solidFill>
                            <a:schemeClr val="bg1"/>
                          </a:solidFill>
                          <a:effectLst/>
                        </a:rPr>
                        <a:t>6</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1.19 (1.06 - 1.33)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highlight>
                            <a:srgbClr val="FFFF00"/>
                          </a:highlight>
                        </a:rPr>
                        <a:t>0.0030</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0.89 (0.79 - 1.01)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0.0676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3271627"/>
                  </a:ext>
                </a:extLst>
              </a:tr>
              <a:tr h="0">
                <a:tc>
                  <a:txBody>
                    <a:bodyPr/>
                    <a:lstStyle/>
                    <a:p>
                      <a:pPr marL="0" marR="0">
                        <a:lnSpc>
                          <a:spcPct val="107000"/>
                        </a:lnSpc>
                        <a:spcBef>
                          <a:spcPts val="0"/>
                        </a:spcBef>
                        <a:spcAft>
                          <a:spcPts val="0"/>
                        </a:spcAft>
                      </a:pPr>
                      <a:r>
                        <a:rPr lang="en-US" sz="1050" b="0" dirty="0">
                          <a:solidFill>
                            <a:schemeClr val="bg1"/>
                          </a:solidFill>
                          <a:effectLst/>
                        </a:rPr>
                        <a:t>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1.31 (1.17 - 1.47)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0.86 (0.76 - 0.97)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0.0175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5162920"/>
                  </a:ext>
                </a:extLst>
              </a:tr>
              <a:tr h="0">
                <a:tc>
                  <a:txBody>
                    <a:bodyPr/>
                    <a:lstStyle/>
                    <a:p>
                      <a:pPr marL="0" marR="0">
                        <a:lnSpc>
                          <a:spcPct val="107000"/>
                        </a:lnSpc>
                        <a:spcBef>
                          <a:spcPts val="0"/>
                        </a:spcBef>
                        <a:spcAft>
                          <a:spcPts val="0"/>
                        </a:spcAft>
                      </a:pPr>
                      <a:r>
                        <a:rPr lang="en-US" sz="1050" b="0" dirty="0">
                          <a:solidFill>
                            <a:schemeClr val="bg1"/>
                          </a:solidFill>
                          <a:effectLst/>
                        </a:rPr>
                        <a:t>8</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1.31 (1.16 - 1.48)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0.88 (0.78 - 1.00)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0.0537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7275828"/>
                  </a:ext>
                </a:extLst>
              </a:tr>
              <a:tr h="0">
                <a:tc>
                  <a:txBody>
                    <a:bodyPr/>
                    <a:lstStyle/>
                    <a:p>
                      <a:pPr marL="0" marR="0">
                        <a:lnSpc>
                          <a:spcPct val="107000"/>
                        </a:lnSpc>
                        <a:spcBef>
                          <a:spcPts val="0"/>
                        </a:spcBef>
                        <a:spcAft>
                          <a:spcPts val="0"/>
                        </a:spcAft>
                      </a:pPr>
                      <a:r>
                        <a:rPr lang="en-US" sz="1050" b="0" dirty="0">
                          <a:solidFill>
                            <a:schemeClr val="bg1"/>
                          </a:solidFill>
                          <a:effectLst/>
                        </a:rPr>
                        <a:t>11</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1.61 (1.42 - 1.82)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0.53 (0.46 - 0.61)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&lt;.0001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337943"/>
                  </a:ext>
                </a:extLst>
              </a:tr>
            </a:tbl>
          </a:graphicData>
        </a:graphic>
      </p:graphicFrame>
      <p:sp>
        <p:nvSpPr>
          <p:cNvPr id="3" name="Rectangle 2">
            <a:extLst>
              <a:ext uri="{FF2B5EF4-FFF2-40B4-BE49-F238E27FC236}">
                <a16:creationId xmlns:a16="http://schemas.microsoft.com/office/drawing/2014/main" id="{8C11559F-1E03-4441-B775-984C18D15615}"/>
              </a:ext>
            </a:extLst>
          </p:cNvPr>
          <p:cNvSpPr/>
          <p:nvPr/>
        </p:nvSpPr>
        <p:spPr>
          <a:xfrm>
            <a:off x="2874082" y="1001397"/>
            <a:ext cx="6443833" cy="5035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3142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C21F9C1-0608-4930-B43D-C447DF6120EB}"/>
              </a:ext>
            </a:extLst>
          </p:cNvPr>
          <p:cNvGraphicFramePr>
            <a:graphicFrameLocks noGrp="1"/>
          </p:cNvGraphicFramePr>
          <p:nvPr>
            <p:extLst>
              <p:ext uri="{D42A27DB-BD31-4B8C-83A1-F6EECF244321}">
                <p14:modId xmlns:p14="http://schemas.microsoft.com/office/powerpoint/2010/main" val="1098433039"/>
              </p:ext>
            </p:extLst>
          </p:nvPr>
        </p:nvGraphicFramePr>
        <p:xfrm>
          <a:off x="2874083" y="0"/>
          <a:ext cx="6443833" cy="2002794"/>
        </p:xfrm>
        <a:graphic>
          <a:graphicData uri="http://schemas.openxmlformats.org/drawingml/2006/table">
            <a:tbl>
              <a:tblPr firstRow="1" firstCol="1" bandRow="1">
                <a:tableStyleId>{5C22544A-7EE6-4342-B048-85BDC9FD1C3A}</a:tableStyleId>
              </a:tblPr>
              <a:tblGrid>
                <a:gridCol w="1827721">
                  <a:extLst>
                    <a:ext uri="{9D8B030D-6E8A-4147-A177-3AD203B41FA5}">
                      <a16:colId xmlns:a16="http://schemas.microsoft.com/office/drawing/2014/main" val="3176085629"/>
                    </a:ext>
                  </a:extLst>
                </a:gridCol>
                <a:gridCol w="1465433">
                  <a:extLst>
                    <a:ext uri="{9D8B030D-6E8A-4147-A177-3AD203B41FA5}">
                      <a16:colId xmlns:a16="http://schemas.microsoft.com/office/drawing/2014/main" val="461702887"/>
                    </a:ext>
                  </a:extLst>
                </a:gridCol>
                <a:gridCol w="732716">
                  <a:extLst>
                    <a:ext uri="{9D8B030D-6E8A-4147-A177-3AD203B41FA5}">
                      <a16:colId xmlns:a16="http://schemas.microsoft.com/office/drawing/2014/main" val="617428151"/>
                    </a:ext>
                  </a:extLst>
                </a:gridCol>
                <a:gridCol w="1685247">
                  <a:extLst>
                    <a:ext uri="{9D8B030D-6E8A-4147-A177-3AD203B41FA5}">
                      <a16:colId xmlns:a16="http://schemas.microsoft.com/office/drawing/2014/main" val="3924496164"/>
                    </a:ext>
                  </a:extLst>
                </a:gridCol>
                <a:gridCol w="732716">
                  <a:extLst>
                    <a:ext uri="{9D8B030D-6E8A-4147-A177-3AD203B41FA5}">
                      <a16:colId xmlns:a16="http://schemas.microsoft.com/office/drawing/2014/main" val="479050098"/>
                    </a:ext>
                  </a:extLst>
                </a:gridCol>
              </a:tblGrid>
              <a:tr h="0">
                <a:tc gridSpan="5">
                  <a:txBody>
                    <a:bodyPr/>
                    <a:lstStyle/>
                    <a:p>
                      <a:pPr marL="0" marR="0">
                        <a:lnSpc>
                          <a:spcPct val="107000"/>
                        </a:lnSpc>
                        <a:spcBef>
                          <a:spcPts val="0"/>
                        </a:spcBef>
                        <a:spcAft>
                          <a:spcPts val="0"/>
                        </a:spcAft>
                      </a:pPr>
                      <a:r>
                        <a:rPr lang="en-US" sz="1200" dirty="0">
                          <a:solidFill>
                            <a:schemeClr val="bg1"/>
                          </a:solidFill>
                          <a:effectLst/>
                        </a:rPr>
                        <a:t>Table 3: Model 2 – Grade level  without Age Range</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49521408"/>
                  </a:ext>
                </a:extLst>
              </a:tr>
              <a:tr h="0">
                <a:tc>
                  <a:txBody>
                    <a:bodyPr/>
                    <a:lstStyle/>
                    <a:p>
                      <a:pPr marL="0" marR="0">
                        <a:lnSpc>
                          <a:spcPct val="107000"/>
                        </a:lnSpc>
                        <a:spcBef>
                          <a:spcPts val="0"/>
                        </a:spcBef>
                        <a:spcAft>
                          <a:spcPts val="0"/>
                        </a:spcAft>
                      </a:pPr>
                      <a:r>
                        <a:rPr lang="en-US" sz="1050" dirty="0">
                          <a:solidFill>
                            <a:schemeClr val="bg1"/>
                          </a:solidFill>
                          <a:effectLst/>
                        </a:rPr>
                        <a:t>Variable </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CAASP</a:t>
                      </a:r>
                    </a:p>
                    <a:p>
                      <a:pPr marL="0" marR="0">
                        <a:lnSpc>
                          <a:spcPct val="107000"/>
                        </a:lnSpc>
                        <a:spcBef>
                          <a:spcPts val="0"/>
                        </a:spcBef>
                        <a:spcAft>
                          <a:spcPts val="0"/>
                        </a:spcAft>
                      </a:pPr>
                      <a:r>
                        <a:rPr lang="en-US" sz="1050" dirty="0">
                          <a:effectLst/>
                        </a:rPr>
                        <a:t>English</a:t>
                      </a:r>
                    </a:p>
                    <a:p>
                      <a:pPr marL="0" marR="0">
                        <a:lnSpc>
                          <a:spcPct val="107000"/>
                        </a:lnSpc>
                        <a:spcBef>
                          <a:spcPts val="0"/>
                        </a:spcBef>
                        <a:spcAft>
                          <a:spcPts val="0"/>
                        </a:spcAft>
                      </a:pPr>
                      <a:r>
                        <a:rPr lang="en-US" sz="1050" dirty="0">
                          <a:effectLst/>
                        </a:rPr>
                        <a:t> </a:t>
                      </a:r>
                    </a:p>
                    <a:p>
                      <a:pPr marL="0" marR="0">
                        <a:lnSpc>
                          <a:spcPct val="107000"/>
                        </a:lnSpc>
                        <a:spcBef>
                          <a:spcPts val="0"/>
                        </a:spcBef>
                        <a:spcAft>
                          <a:spcPts val="0"/>
                        </a:spcAft>
                      </a:pPr>
                      <a:r>
                        <a:rPr lang="en-US" sz="1050" dirty="0">
                          <a:effectLst/>
                        </a:rPr>
                        <a:t>OR ( 95% CI)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P-value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CAASP</a:t>
                      </a:r>
                    </a:p>
                    <a:p>
                      <a:pPr marL="0" marR="0">
                        <a:lnSpc>
                          <a:spcPct val="107000"/>
                        </a:lnSpc>
                        <a:spcBef>
                          <a:spcPts val="0"/>
                        </a:spcBef>
                        <a:spcAft>
                          <a:spcPts val="0"/>
                        </a:spcAft>
                      </a:pPr>
                      <a:r>
                        <a:rPr lang="en-US" sz="1050">
                          <a:effectLst/>
                        </a:rPr>
                        <a:t>Math</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OR (95 % CI)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 </a:t>
                      </a:r>
                    </a:p>
                    <a:p>
                      <a:pPr marL="0" marR="0">
                        <a:lnSpc>
                          <a:spcPct val="107000"/>
                        </a:lnSpc>
                        <a:spcBef>
                          <a:spcPts val="0"/>
                        </a:spcBef>
                        <a:spcAft>
                          <a:spcPts val="0"/>
                        </a:spcAft>
                      </a:pPr>
                      <a:r>
                        <a:rPr lang="en-US" sz="1050">
                          <a:effectLst/>
                        </a:rPr>
                        <a:t>P-value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4256008"/>
                  </a:ext>
                </a:extLst>
              </a:tr>
              <a:tr h="0">
                <a:tc>
                  <a:txBody>
                    <a:bodyPr/>
                    <a:lstStyle/>
                    <a:p>
                      <a:pPr marL="0" marR="0" algn="ctr">
                        <a:lnSpc>
                          <a:spcPct val="107000"/>
                        </a:lnSpc>
                        <a:spcBef>
                          <a:spcPts val="0"/>
                        </a:spcBef>
                        <a:spcAft>
                          <a:spcPts val="0"/>
                        </a:spcAft>
                      </a:pPr>
                      <a:r>
                        <a:rPr lang="en-US" sz="1050" b="1" u="sng" dirty="0">
                          <a:solidFill>
                            <a:schemeClr val="bg1"/>
                          </a:solidFill>
                          <a:effectLst/>
                        </a:rPr>
                        <a:t>Grade Level </a:t>
                      </a:r>
                      <a:endParaRPr lang="en-US" sz="1050" b="1" u="sng"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2467831"/>
                  </a:ext>
                </a:extLst>
              </a:tr>
              <a:tr h="0">
                <a:tc>
                  <a:txBody>
                    <a:bodyPr/>
                    <a:lstStyle/>
                    <a:p>
                      <a:pPr marL="0" marR="0">
                        <a:lnSpc>
                          <a:spcPct val="107000"/>
                        </a:lnSpc>
                        <a:spcBef>
                          <a:spcPts val="0"/>
                        </a:spcBef>
                        <a:spcAft>
                          <a:spcPts val="0"/>
                        </a:spcAft>
                      </a:pPr>
                      <a:r>
                        <a:rPr lang="en-US" sz="1050" b="0" dirty="0">
                          <a:solidFill>
                            <a:schemeClr val="bg1"/>
                          </a:solidFill>
                          <a:effectLst/>
                        </a:rPr>
                        <a:t>4</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1.00 (REF)</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1.00 (REF)</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9800520"/>
                  </a:ext>
                </a:extLst>
              </a:tr>
              <a:tr h="0">
                <a:tc>
                  <a:txBody>
                    <a:bodyPr/>
                    <a:lstStyle/>
                    <a:p>
                      <a:pPr marL="0" marR="0">
                        <a:lnSpc>
                          <a:spcPct val="107000"/>
                        </a:lnSpc>
                        <a:spcBef>
                          <a:spcPts val="0"/>
                        </a:spcBef>
                        <a:spcAft>
                          <a:spcPts val="0"/>
                        </a:spcAft>
                      </a:pPr>
                      <a:r>
                        <a:rPr lang="en-US" sz="1050" b="0" dirty="0">
                          <a:solidFill>
                            <a:schemeClr val="bg1"/>
                          </a:solidFill>
                          <a:effectLst/>
                        </a:rPr>
                        <a:t>5</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1.08 (0.97 - 1.21)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0.1758</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0.58 (0.52 - 0.661)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&lt;.0001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4369803"/>
                  </a:ext>
                </a:extLst>
              </a:tr>
              <a:tr h="0">
                <a:tc>
                  <a:txBody>
                    <a:bodyPr/>
                    <a:lstStyle/>
                    <a:p>
                      <a:pPr marL="0" marR="0">
                        <a:lnSpc>
                          <a:spcPct val="107000"/>
                        </a:lnSpc>
                        <a:spcBef>
                          <a:spcPts val="0"/>
                        </a:spcBef>
                        <a:spcAft>
                          <a:spcPts val="0"/>
                        </a:spcAft>
                      </a:pPr>
                      <a:r>
                        <a:rPr lang="en-US" sz="1050" b="0" dirty="0">
                          <a:solidFill>
                            <a:schemeClr val="bg1"/>
                          </a:solidFill>
                          <a:effectLst/>
                        </a:rPr>
                        <a:t>6</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1.19 (1.06 - 1.33)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highlight>
                            <a:srgbClr val="FFFF00"/>
                          </a:highlight>
                        </a:rPr>
                        <a:t>0.0030</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0.89 (0.79 - 1.01)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0.0676</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3271627"/>
                  </a:ext>
                </a:extLst>
              </a:tr>
              <a:tr h="0">
                <a:tc>
                  <a:txBody>
                    <a:bodyPr/>
                    <a:lstStyle/>
                    <a:p>
                      <a:pPr marL="0" marR="0">
                        <a:lnSpc>
                          <a:spcPct val="107000"/>
                        </a:lnSpc>
                        <a:spcBef>
                          <a:spcPts val="0"/>
                        </a:spcBef>
                        <a:spcAft>
                          <a:spcPts val="0"/>
                        </a:spcAft>
                      </a:pPr>
                      <a:r>
                        <a:rPr lang="en-US" sz="1050" b="0" dirty="0">
                          <a:solidFill>
                            <a:schemeClr val="bg1"/>
                          </a:solidFill>
                          <a:effectLst/>
                        </a:rPr>
                        <a:t>7</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1.31 (1.17 - 1.47)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0.86 (0.76 - 0.97)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highlight>
                            <a:srgbClr val="FFFF00"/>
                          </a:highlight>
                        </a:rPr>
                        <a:t>0.0175</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5162920"/>
                  </a:ext>
                </a:extLst>
              </a:tr>
              <a:tr h="0">
                <a:tc>
                  <a:txBody>
                    <a:bodyPr/>
                    <a:lstStyle/>
                    <a:p>
                      <a:pPr marL="0" marR="0">
                        <a:lnSpc>
                          <a:spcPct val="107000"/>
                        </a:lnSpc>
                        <a:spcBef>
                          <a:spcPts val="0"/>
                        </a:spcBef>
                        <a:spcAft>
                          <a:spcPts val="0"/>
                        </a:spcAft>
                      </a:pPr>
                      <a:r>
                        <a:rPr lang="en-US" sz="1050" b="0" dirty="0">
                          <a:solidFill>
                            <a:schemeClr val="bg1"/>
                          </a:solidFill>
                          <a:effectLst/>
                        </a:rPr>
                        <a:t>8</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1.31 (1.16 - 1.48)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0.88 (0.78 - 1.00)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0.0537</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7275828"/>
                  </a:ext>
                </a:extLst>
              </a:tr>
              <a:tr h="0">
                <a:tc>
                  <a:txBody>
                    <a:bodyPr/>
                    <a:lstStyle/>
                    <a:p>
                      <a:pPr marL="0" marR="0">
                        <a:lnSpc>
                          <a:spcPct val="107000"/>
                        </a:lnSpc>
                        <a:spcBef>
                          <a:spcPts val="0"/>
                        </a:spcBef>
                        <a:spcAft>
                          <a:spcPts val="0"/>
                        </a:spcAft>
                      </a:pPr>
                      <a:r>
                        <a:rPr lang="en-US" sz="1050" b="0" dirty="0">
                          <a:solidFill>
                            <a:schemeClr val="bg1"/>
                          </a:solidFill>
                          <a:effectLst/>
                        </a:rPr>
                        <a:t>11</a:t>
                      </a:r>
                      <a:endParaRPr lang="en-US" sz="105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1.61 (1.42 - 1.82)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rPr>
                        <a:t>0.53 (0.46 - 0.61)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dirty="0">
                          <a:effectLst/>
                          <a:highlight>
                            <a:srgbClr val="FFFF00"/>
                          </a:highlight>
                        </a:rPr>
                        <a:t>&lt;.0001</a:t>
                      </a:r>
                      <a:endParaRPr lang="en-US" sz="105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6337943"/>
                  </a:ext>
                </a:extLst>
              </a:tr>
            </a:tbl>
          </a:graphicData>
        </a:graphic>
      </p:graphicFrame>
      <p:sp>
        <p:nvSpPr>
          <p:cNvPr id="3" name="Rectangle 2">
            <a:extLst>
              <a:ext uri="{FF2B5EF4-FFF2-40B4-BE49-F238E27FC236}">
                <a16:creationId xmlns:a16="http://schemas.microsoft.com/office/drawing/2014/main" id="{4AB5BDB2-9F01-4505-8708-FA3D7B00FCE7}"/>
              </a:ext>
            </a:extLst>
          </p:cNvPr>
          <p:cNvSpPr/>
          <p:nvPr/>
        </p:nvSpPr>
        <p:spPr>
          <a:xfrm>
            <a:off x="2874082" y="1344297"/>
            <a:ext cx="6443833" cy="658497"/>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84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4DE9-9AE9-4269-B2C4-EBA44F74C3EF}"/>
              </a:ext>
            </a:extLst>
          </p:cNvPr>
          <p:cNvSpPr>
            <a:spLocks noGrp="1"/>
          </p:cNvSpPr>
          <p:nvPr>
            <p:ph type="title"/>
          </p:nvPr>
        </p:nvSpPr>
        <p:spPr>
          <a:xfrm>
            <a:off x="4044538" y="2675731"/>
            <a:ext cx="10515600" cy="1325563"/>
          </a:xfrm>
        </p:spPr>
        <p:txBody>
          <a:bodyPr/>
          <a:lstStyle/>
          <a:p>
            <a:r>
              <a:rPr lang="en-US" dirty="0"/>
              <a:t>DISCUSSION</a:t>
            </a:r>
            <a:br>
              <a:rPr lang="en-US" dirty="0"/>
            </a:br>
            <a:endParaRPr lang="en-US" dirty="0"/>
          </a:p>
        </p:txBody>
      </p:sp>
    </p:spTree>
    <p:extLst>
      <p:ext uri="{BB962C8B-B14F-4D97-AF65-F5344CB8AC3E}">
        <p14:creationId xmlns:p14="http://schemas.microsoft.com/office/powerpoint/2010/main" val="37978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7410-D0AC-44CC-BA0D-C3EA3C6C0B1F}"/>
              </a:ext>
            </a:extLst>
          </p:cNvPr>
          <p:cNvSpPr>
            <a:spLocks noGrp="1"/>
          </p:cNvSpPr>
          <p:nvPr>
            <p:ph type="title"/>
          </p:nvPr>
        </p:nvSpPr>
        <p:spPr>
          <a:xfrm>
            <a:off x="913795" y="609600"/>
            <a:ext cx="10353762" cy="970450"/>
          </a:xfrm>
        </p:spPr>
        <p:txBody>
          <a:bodyPr>
            <a:normAutofit/>
          </a:bodyPr>
          <a:lstStyle/>
          <a:p>
            <a:r>
              <a:rPr lang="en-US" dirty="0"/>
              <a:t>SPATIAL ANALYSIS</a:t>
            </a:r>
          </a:p>
        </p:txBody>
      </p:sp>
      <p:graphicFrame>
        <p:nvGraphicFramePr>
          <p:cNvPr id="5" name="Content Placeholder 2">
            <a:extLst>
              <a:ext uri="{FF2B5EF4-FFF2-40B4-BE49-F238E27FC236}">
                <a16:creationId xmlns:a16="http://schemas.microsoft.com/office/drawing/2014/main" id="{E1F51578-549D-4A04-ABD0-D77E235B311D}"/>
              </a:ext>
            </a:extLst>
          </p:cNvPr>
          <p:cNvGraphicFramePr>
            <a:graphicFrameLocks noGrp="1"/>
          </p:cNvGraphicFramePr>
          <p:nvPr>
            <p:ph idx="1"/>
            <p:extLst>
              <p:ext uri="{D42A27DB-BD31-4B8C-83A1-F6EECF244321}">
                <p14:modId xmlns:p14="http://schemas.microsoft.com/office/powerpoint/2010/main" val="2140852007"/>
              </p:ext>
            </p:extLst>
          </p:nvPr>
        </p:nvGraphicFramePr>
        <p:xfrm>
          <a:off x="0" y="1731963"/>
          <a:ext cx="12192000" cy="5126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6443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C389A-1DDF-4FE4-98FA-9D0FC6D2DC60}"/>
              </a:ext>
            </a:extLst>
          </p:cNvPr>
          <p:cNvSpPr>
            <a:spLocks noGrp="1"/>
          </p:cNvSpPr>
          <p:nvPr>
            <p:ph type="title"/>
          </p:nvPr>
        </p:nvSpPr>
        <p:spPr>
          <a:xfrm>
            <a:off x="633743" y="609599"/>
            <a:ext cx="3413156" cy="5273675"/>
          </a:xfrm>
        </p:spPr>
        <p:txBody>
          <a:bodyPr>
            <a:normAutofit/>
          </a:bodyPr>
          <a:lstStyle/>
          <a:p>
            <a:r>
              <a:rPr lang="en-US" dirty="0"/>
              <a:t>Logistic Regression</a:t>
            </a:r>
          </a:p>
        </p:txBody>
      </p:sp>
      <p:pic>
        <p:nvPicPr>
          <p:cNvPr id="14" name="Picture 11">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15" name="Content Placeholder 5">
            <a:extLst>
              <a:ext uri="{FF2B5EF4-FFF2-40B4-BE49-F238E27FC236}">
                <a16:creationId xmlns:a16="http://schemas.microsoft.com/office/drawing/2014/main" id="{BD707160-074D-429A-9E94-B9830EEF3545}"/>
              </a:ext>
            </a:extLst>
          </p:cNvPr>
          <p:cNvGraphicFramePr>
            <a:graphicFrameLocks noGrp="1"/>
          </p:cNvGraphicFramePr>
          <p:nvPr>
            <p:ph idx="1"/>
            <p:extLst>
              <p:ext uri="{D42A27DB-BD31-4B8C-83A1-F6EECF244321}">
                <p14:modId xmlns:p14="http://schemas.microsoft.com/office/powerpoint/2010/main" val="899810104"/>
              </p:ext>
            </p:extLst>
          </p:nvPr>
        </p:nvGraphicFramePr>
        <p:xfrm>
          <a:off x="5000017" y="243191"/>
          <a:ext cx="6965004" cy="62451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34236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4B00-A77E-40D4-9A60-7CDD249FCB2F}"/>
              </a:ext>
            </a:extLst>
          </p:cNvPr>
          <p:cNvSpPr>
            <a:spLocks noGrp="1"/>
          </p:cNvSpPr>
          <p:nvPr>
            <p:ph type="title"/>
          </p:nvPr>
        </p:nvSpPr>
        <p:spPr>
          <a:xfrm>
            <a:off x="756777" y="0"/>
            <a:ext cx="10353762" cy="970450"/>
          </a:xfrm>
        </p:spPr>
        <p:txBody>
          <a:bodyPr/>
          <a:lstStyle/>
          <a:p>
            <a:r>
              <a:rPr lang="en-US" dirty="0"/>
              <a:t>Covariates: Age/Grade and Gender</a:t>
            </a:r>
          </a:p>
        </p:txBody>
      </p:sp>
      <p:sp>
        <p:nvSpPr>
          <p:cNvPr id="3" name="Content Placeholder 2">
            <a:extLst>
              <a:ext uri="{FF2B5EF4-FFF2-40B4-BE49-F238E27FC236}">
                <a16:creationId xmlns:a16="http://schemas.microsoft.com/office/drawing/2014/main" id="{05395941-EE85-4728-9EBF-2BC257DA2A9F}"/>
              </a:ext>
            </a:extLst>
          </p:cNvPr>
          <p:cNvSpPr>
            <a:spLocks noGrp="1"/>
          </p:cNvSpPr>
          <p:nvPr>
            <p:ph idx="1"/>
          </p:nvPr>
        </p:nvSpPr>
        <p:spPr>
          <a:xfrm>
            <a:off x="0" y="1663430"/>
            <a:ext cx="12192000" cy="5194569"/>
          </a:xfrm>
        </p:spPr>
        <p:txBody>
          <a:bodyPr>
            <a:normAutofit/>
          </a:bodyPr>
          <a:lstStyle/>
          <a:p>
            <a:pPr marL="36900" indent="0">
              <a:buNone/>
            </a:pPr>
            <a:r>
              <a:rPr lang="en-US" sz="2400" dirty="0"/>
              <a:t>Age /Grade </a:t>
            </a:r>
          </a:p>
          <a:p>
            <a:pPr lvl="1"/>
            <a:r>
              <a:rPr lang="en-US" sz="2000" dirty="0"/>
              <a:t>As age and grade level increase, grade performance increase</a:t>
            </a:r>
            <a:r>
              <a:rPr lang="en-US" sz="2000" dirty="0">
                <a:effectLst/>
              </a:rPr>
              <a:t>(Navarro, García-Rubio, &amp; Olivares, 2015). </a:t>
            </a:r>
            <a:endParaRPr lang="en-US" sz="2000" dirty="0"/>
          </a:p>
          <a:p>
            <a:pPr lvl="1"/>
            <a:r>
              <a:rPr lang="en-US" sz="2000" dirty="0"/>
              <a:t>Poor math skills is attributed to math anxiety </a:t>
            </a:r>
            <a:r>
              <a:rPr lang="en-US" sz="2000" dirty="0">
                <a:effectLst/>
              </a:rPr>
              <a:t>(</a:t>
            </a:r>
            <a:r>
              <a:rPr lang="en-US" sz="2000" dirty="0" err="1">
                <a:effectLst/>
              </a:rPr>
              <a:t>Luttenberger</a:t>
            </a:r>
            <a:r>
              <a:rPr lang="en-US" sz="2000" dirty="0">
                <a:effectLst/>
              </a:rPr>
              <a:t>, </a:t>
            </a:r>
            <a:r>
              <a:rPr lang="en-US" sz="2000" dirty="0" err="1">
                <a:effectLst/>
              </a:rPr>
              <a:t>Wimmer</a:t>
            </a:r>
            <a:r>
              <a:rPr lang="en-US" sz="2000" dirty="0">
                <a:effectLst/>
              </a:rPr>
              <a:t>, &amp; </a:t>
            </a:r>
            <a:r>
              <a:rPr lang="en-US" sz="2000" dirty="0" err="1">
                <a:effectLst/>
              </a:rPr>
              <a:t>Paechter</a:t>
            </a:r>
            <a:r>
              <a:rPr lang="en-US" sz="2000" dirty="0">
                <a:effectLst/>
              </a:rPr>
              <a:t>, 2018).</a:t>
            </a:r>
          </a:p>
          <a:p>
            <a:pPr marL="450000" lvl="1" indent="0">
              <a:buNone/>
            </a:pPr>
            <a:endParaRPr lang="en-US" sz="2000" dirty="0">
              <a:effectLst/>
            </a:endParaRPr>
          </a:p>
          <a:p>
            <a:pPr marL="36900" indent="0">
              <a:buNone/>
            </a:pPr>
            <a:r>
              <a:rPr lang="en-US" sz="2400" dirty="0">
                <a:effectLst/>
              </a:rPr>
              <a:t>Gender – Males (Hyde &amp; Mertz, 2009)</a:t>
            </a:r>
          </a:p>
          <a:p>
            <a:pPr lvl="1"/>
            <a:r>
              <a:rPr lang="en-US" sz="2000" dirty="0">
                <a:effectLst/>
              </a:rPr>
              <a:t>Males do better than Females only in Math till 12 or 13 years old </a:t>
            </a:r>
          </a:p>
          <a:p>
            <a:pPr lvl="1"/>
            <a:r>
              <a:rPr lang="en-US" sz="2000" dirty="0">
                <a:effectLst/>
              </a:rPr>
              <a:t>More females are entering higher education and STEM jobs </a:t>
            </a:r>
            <a:r>
              <a:rPr lang="en-US" sz="2000" dirty="0">
                <a:effectLst/>
                <a:sym typeface="Wingdings" panose="05000000000000000000" pitchFamily="2" charset="2"/>
              </a:rPr>
              <a:t> closing the gap for math</a:t>
            </a:r>
            <a:endParaRPr lang="en-US" sz="2000" dirty="0">
              <a:effectLst/>
            </a:endParaRPr>
          </a:p>
          <a:p>
            <a:pPr lvl="1"/>
            <a:r>
              <a:rPr lang="en-US" sz="2000" dirty="0">
                <a:effectLst/>
              </a:rPr>
              <a:t>Reported that girls had a slightly more positive relationship and involvement with parents (Johnson et al 2006)</a:t>
            </a:r>
          </a:p>
          <a:p>
            <a:pPr lvl="1"/>
            <a:endParaRPr lang="en-US" sz="2000" dirty="0">
              <a:effectLst/>
            </a:endParaRPr>
          </a:p>
          <a:p>
            <a:pPr marL="450000" lvl="1" indent="0">
              <a:buNone/>
            </a:pPr>
            <a:endParaRPr lang="en-US" dirty="0">
              <a:effectLst/>
            </a:endParaRPr>
          </a:p>
          <a:p>
            <a:pPr marL="450000" lvl="1" indent="0">
              <a:buNone/>
            </a:pPr>
            <a:endParaRPr lang="en-US" dirty="0">
              <a:effectLst/>
            </a:endParaRPr>
          </a:p>
          <a:p>
            <a:pPr marL="450000" lvl="1" indent="0">
              <a:buNone/>
            </a:pPr>
            <a:endParaRPr lang="en-US" dirty="0">
              <a:effectLst/>
            </a:endParaRPr>
          </a:p>
          <a:p>
            <a:pPr lvl="1"/>
            <a:endParaRPr lang="en-US" dirty="0"/>
          </a:p>
          <a:p>
            <a:endParaRPr lang="en-US" dirty="0"/>
          </a:p>
        </p:txBody>
      </p:sp>
    </p:spTree>
    <p:extLst>
      <p:ext uri="{BB962C8B-B14F-4D97-AF65-F5344CB8AC3E}">
        <p14:creationId xmlns:p14="http://schemas.microsoft.com/office/powerpoint/2010/main" val="3436538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4B00-A77E-40D4-9A60-7CDD249FCB2F}"/>
              </a:ext>
            </a:extLst>
          </p:cNvPr>
          <p:cNvSpPr>
            <a:spLocks noGrp="1"/>
          </p:cNvSpPr>
          <p:nvPr>
            <p:ph type="title"/>
          </p:nvPr>
        </p:nvSpPr>
        <p:spPr>
          <a:xfrm>
            <a:off x="756777" y="0"/>
            <a:ext cx="10353762" cy="970450"/>
          </a:xfrm>
        </p:spPr>
        <p:txBody>
          <a:bodyPr/>
          <a:lstStyle/>
          <a:p>
            <a:r>
              <a:rPr lang="en-US" dirty="0"/>
              <a:t>Covariates: Low SES and African Americans</a:t>
            </a:r>
          </a:p>
        </p:txBody>
      </p:sp>
      <p:sp>
        <p:nvSpPr>
          <p:cNvPr id="3" name="Content Placeholder 2">
            <a:extLst>
              <a:ext uri="{FF2B5EF4-FFF2-40B4-BE49-F238E27FC236}">
                <a16:creationId xmlns:a16="http://schemas.microsoft.com/office/drawing/2014/main" id="{05395941-EE85-4728-9EBF-2BC257DA2A9F}"/>
              </a:ext>
            </a:extLst>
          </p:cNvPr>
          <p:cNvSpPr>
            <a:spLocks noGrp="1"/>
          </p:cNvSpPr>
          <p:nvPr>
            <p:ph idx="1"/>
          </p:nvPr>
        </p:nvSpPr>
        <p:spPr>
          <a:xfrm>
            <a:off x="0" y="970450"/>
            <a:ext cx="12192000" cy="5887549"/>
          </a:xfrm>
        </p:spPr>
        <p:txBody>
          <a:bodyPr>
            <a:normAutofit/>
          </a:bodyPr>
          <a:lstStyle/>
          <a:p>
            <a:pPr marL="36900" indent="0">
              <a:buNone/>
            </a:pPr>
            <a:r>
              <a:rPr lang="en-US" sz="2400" dirty="0">
                <a:effectLst/>
              </a:rPr>
              <a:t>Low SES</a:t>
            </a:r>
          </a:p>
          <a:p>
            <a:pPr lvl="1"/>
            <a:r>
              <a:rPr lang="en-US" sz="2400" dirty="0"/>
              <a:t>Children who come from higher-income families </a:t>
            </a:r>
          </a:p>
          <a:p>
            <a:pPr lvl="1"/>
            <a:r>
              <a:rPr lang="en-US" sz="2400" dirty="0"/>
              <a:t>Children affected by lack of resources and poor emotional stability – poor grades (Jensen,2009)</a:t>
            </a:r>
          </a:p>
          <a:p>
            <a:pPr lvl="1"/>
            <a:r>
              <a:rPr lang="en-US" sz="2400" dirty="0"/>
              <a:t>Top schools in America</a:t>
            </a:r>
          </a:p>
          <a:p>
            <a:pPr marL="450000" lvl="1" indent="0">
              <a:buNone/>
            </a:pPr>
            <a:endParaRPr lang="en-US" sz="2000" dirty="0">
              <a:effectLst/>
            </a:endParaRPr>
          </a:p>
          <a:p>
            <a:pPr marL="36900" indent="0">
              <a:buNone/>
            </a:pPr>
            <a:r>
              <a:rPr lang="en-US" sz="2400" dirty="0">
                <a:effectLst/>
              </a:rPr>
              <a:t>African Americans </a:t>
            </a:r>
          </a:p>
          <a:p>
            <a:pPr lvl="1"/>
            <a:r>
              <a:rPr lang="en-US" sz="2000" dirty="0">
                <a:effectLst/>
              </a:rPr>
              <a:t>Less access to resources </a:t>
            </a:r>
            <a:r>
              <a:rPr lang="en-US" sz="2000" dirty="0">
                <a:solidFill>
                  <a:schemeClr val="tx1"/>
                </a:solidFill>
                <a:effectLst/>
              </a:rPr>
              <a:t>(Noonan, Velasco-Mondragon, &amp; Wagner, 2016). </a:t>
            </a:r>
            <a:endParaRPr lang="en-US" sz="2000" dirty="0">
              <a:effectLst/>
            </a:endParaRPr>
          </a:p>
          <a:p>
            <a:pPr lvl="1"/>
            <a:r>
              <a:rPr lang="en-US" sz="2000" dirty="0">
                <a:effectLst/>
              </a:rPr>
              <a:t>More than 50% of households – experience adverse events (Kim, Mazza, </a:t>
            </a:r>
            <a:r>
              <a:rPr lang="en-US" sz="2000" dirty="0" err="1">
                <a:effectLst/>
              </a:rPr>
              <a:t>Zwanziger</a:t>
            </a:r>
            <a:r>
              <a:rPr lang="en-US" sz="2000" dirty="0">
                <a:effectLst/>
              </a:rPr>
              <a:t>, &amp; Henry, 2014).</a:t>
            </a:r>
          </a:p>
          <a:p>
            <a:pPr lvl="1"/>
            <a:r>
              <a:rPr lang="en-US" sz="2000" dirty="0">
                <a:effectLst/>
              </a:rPr>
              <a:t>Low SES households (Kim, Mazza, </a:t>
            </a:r>
            <a:r>
              <a:rPr lang="en-US" sz="2000" dirty="0" err="1">
                <a:effectLst/>
              </a:rPr>
              <a:t>Zwanziger</a:t>
            </a:r>
            <a:r>
              <a:rPr lang="en-US" sz="2000" dirty="0">
                <a:effectLst/>
              </a:rPr>
              <a:t>, &amp; Henry, 2014).</a:t>
            </a:r>
          </a:p>
          <a:p>
            <a:pPr lvl="1"/>
            <a:r>
              <a:rPr lang="en-US" sz="2000" dirty="0">
                <a:effectLst/>
              </a:rPr>
              <a:t>Reports of higher discrimination (APA, 2017)</a:t>
            </a:r>
            <a:endParaRPr lang="en-US" sz="2000" dirty="0"/>
          </a:p>
          <a:p>
            <a:pPr marL="450000" lvl="1" indent="0">
              <a:buNone/>
            </a:pPr>
            <a:endParaRPr lang="en-US" dirty="0">
              <a:effectLst/>
            </a:endParaRPr>
          </a:p>
          <a:p>
            <a:pPr lvl="1"/>
            <a:endParaRPr lang="en-US" dirty="0">
              <a:effectLst/>
            </a:endParaRPr>
          </a:p>
          <a:p>
            <a:pPr marL="450000" lvl="1" indent="0">
              <a:buNone/>
            </a:pPr>
            <a:endParaRPr lang="en-US" dirty="0">
              <a:effectLst/>
            </a:endParaRPr>
          </a:p>
          <a:p>
            <a:pPr marL="450000" lvl="1" indent="0">
              <a:buNone/>
            </a:pPr>
            <a:endParaRPr lang="en-US" dirty="0">
              <a:effectLst/>
            </a:endParaRPr>
          </a:p>
          <a:p>
            <a:pPr marL="450000" lvl="1" indent="0">
              <a:buNone/>
            </a:pPr>
            <a:endParaRPr lang="en-US" dirty="0">
              <a:effectLst/>
            </a:endParaRPr>
          </a:p>
          <a:p>
            <a:pPr lvl="1"/>
            <a:endParaRPr lang="en-US" dirty="0"/>
          </a:p>
          <a:p>
            <a:endParaRPr lang="en-US" dirty="0"/>
          </a:p>
        </p:txBody>
      </p:sp>
    </p:spTree>
    <p:extLst>
      <p:ext uri="{BB962C8B-B14F-4D97-AF65-F5344CB8AC3E}">
        <p14:creationId xmlns:p14="http://schemas.microsoft.com/office/powerpoint/2010/main" val="3023630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3B6E-F1A9-48CB-9CF8-76D2A6E176C4}"/>
              </a:ext>
            </a:extLst>
          </p:cNvPr>
          <p:cNvSpPr>
            <a:spLocks noGrp="1"/>
          </p:cNvSpPr>
          <p:nvPr>
            <p:ph type="title"/>
          </p:nvPr>
        </p:nvSpPr>
        <p:spPr>
          <a:xfrm>
            <a:off x="919119" y="432692"/>
            <a:ext cx="10353762" cy="970450"/>
          </a:xfrm>
        </p:spPr>
        <p:txBody>
          <a:bodyPr/>
          <a:lstStyle/>
          <a:p>
            <a:r>
              <a:rPr lang="en-US" dirty="0"/>
              <a:t>The Power of Support</a:t>
            </a:r>
          </a:p>
        </p:txBody>
      </p:sp>
      <p:sp>
        <p:nvSpPr>
          <p:cNvPr id="3" name="Content Placeholder 2">
            <a:extLst>
              <a:ext uri="{FF2B5EF4-FFF2-40B4-BE49-F238E27FC236}">
                <a16:creationId xmlns:a16="http://schemas.microsoft.com/office/drawing/2014/main" id="{B53CBE99-E066-417E-9524-871E54851600}"/>
              </a:ext>
            </a:extLst>
          </p:cNvPr>
          <p:cNvSpPr>
            <a:spLocks noGrp="1"/>
          </p:cNvSpPr>
          <p:nvPr>
            <p:ph idx="1"/>
          </p:nvPr>
        </p:nvSpPr>
        <p:spPr>
          <a:xfrm>
            <a:off x="0" y="1732449"/>
            <a:ext cx="12192000" cy="5125551"/>
          </a:xfrm>
        </p:spPr>
        <p:txBody>
          <a:bodyPr>
            <a:normAutofit/>
          </a:bodyPr>
          <a:lstStyle/>
          <a:p>
            <a:pPr marL="36900" indent="0">
              <a:buNone/>
            </a:pPr>
            <a:r>
              <a:rPr lang="en-US" sz="2400" dirty="0"/>
              <a:t>Support has been known to be a protective factor in academic achievement </a:t>
            </a:r>
            <a:r>
              <a:rPr lang="en-US" dirty="0">
                <a:effectLst/>
              </a:rPr>
              <a:t>(Kim, Mazza, </a:t>
            </a:r>
            <a:r>
              <a:rPr lang="en-US" dirty="0" err="1">
                <a:effectLst/>
              </a:rPr>
              <a:t>Zwanziger</a:t>
            </a:r>
            <a:r>
              <a:rPr lang="en-US" dirty="0">
                <a:effectLst/>
              </a:rPr>
              <a:t>, &amp; Henry, 2014).</a:t>
            </a:r>
            <a:endParaRPr lang="en-US" sz="2400" dirty="0"/>
          </a:p>
          <a:p>
            <a:pPr marL="36900" indent="0">
              <a:buNone/>
            </a:pPr>
            <a:endParaRPr lang="en-US" sz="2400" dirty="0"/>
          </a:p>
          <a:p>
            <a:pPr marL="36900" indent="0">
              <a:buNone/>
            </a:pPr>
            <a:r>
              <a:rPr lang="en-US" sz="2400" dirty="0"/>
              <a:t>There was increase odds for students in passing both the English and Math CAASP tests if there was support at home (Table 2). </a:t>
            </a:r>
          </a:p>
          <a:p>
            <a:pPr lvl="1"/>
            <a:r>
              <a:rPr lang="en-US" sz="2000" dirty="0"/>
              <a:t>If there is adult involvement with a child’s academia life, children have increased positive relationship with teachers </a:t>
            </a:r>
            <a:r>
              <a:rPr lang="en-US" dirty="0">
                <a:effectLst/>
              </a:rPr>
              <a:t>(</a:t>
            </a:r>
            <a:r>
              <a:rPr lang="en-US" dirty="0" err="1">
                <a:effectLst/>
              </a:rPr>
              <a:t>Topor</a:t>
            </a:r>
            <a:r>
              <a:rPr lang="en-US" dirty="0">
                <a:effectLst/>
              </a:rPr>
              <a:t>, Keane, Shelton, &amp; Calkins, 2010).</a:t>
            </a:r>
            <a:endParaRPr lang="en-US" sz="2000" dirty="0"/>
          </a:p>
          <a:p>
            <a:pPr marL="450000" lvl="1" indent="0">
              <a:buNone/>
            </a:pPr>
            <a:endParaRPr lang="en-US" sz="2000" dirty="0"/>
          </a:p>
        </p:txBody>
      </p:sp>
      <p:pic>
        <p:nvPicPr>
          <p:cNvPr id="7170" name="Picture 2" descr="Izuku, Inko, Midoriya family, mother, mom, cute, All Might ...">
            <a:extLst>
              <a:ext uri="{FF2B5EF4-FFF2-40B4-BE49-F238E27FC236}">
                <a16:creationId xmlns:a16="http://schemas.microsoft.com/office/drawing/2014/main" id="{46B5DE7A-6F12-4BD8-B7C6-92AC968F4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891" y="197222"/>
            <a:ext cx="1517517" cy="160835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938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3B6E-F1A9-48CB-9CF8-76D2A6E176C4}"/>
              </a:ext>
            </a:extLst>
          </p:cNvPr>
          <p:cNvSpPr>
            <a:spLocks noGrp="1"/>
          </p:cNvSpPr>
          <p:nvPr>
            <p:ph type="title"/>
          </p:nvPr>
        </p:nvSpPr>
        <p:spPr>
          <a:xfrm>
            <a:off x="0" y="0"/>
            <a:ext cx="12191999" cy="1267147"/>
          </a:xfrm>
        </p:spPr>
        <p:txBody>
          <a:bodyPr>
            <a:normAutofit/>
          </a:bodyPr>
          <a:lstStyle/>
          <a:p>
            <a:r>
              <a:rPr lang="en-US"/>
              <a:t>The Power of Support in vulnerable populations</a:t>
            </a:r>
            <a:endParaRPr lang="en-US" dirty="0"/>
          </a:p>
        </p:txBody>
      </p:sp>
      <p:sp>
        <p:nvSpPr>
          <p:cNvPr id="3" name="Content Placeholder 2">
            <a:extLst>
              <a:ext uri="{FF2B5EF4-FFF2-40B4-BE49-F238E27FC236}">
                <a16:creationId xmlns:a16="http://schemas.microsoft.com/office/drawing/2014/main" id="{B53CBE99-E066-417E-9524-871E54851600}"/>
              </a:ext>
            </a:extLst>
          </p:cNvPr>
          <p:cNvSpPr>
            <a:spLocks noGrp="1"/>
          </p:cNvSpPr>
          <p:nvPr>
            <p:ph idx="1"/>
          </p:nvPr>
        </p:nvSpPr>
        <p:spPr>
          <a:xfrm>
            <a:off x="0" y="1352145"/>
            <a:ext cx="12192000" cy="5505856"/>
          </a:xfrm>
        </p:spPr>
        <p:txBody>
          <a:bodyPr>
            <a:normAutofit/>
          </a:bodyPr>
          <a:lstStyle/>
          <a:p>
            <a:pPr marL="36900" indent="0" algn="ctr">
              <a:buNone/>
            </a:pPr>
            <a:r>
              <a:rPr lang="en-US" sz="2400" dirty="0">
                <a:effectLst/>
                <a:latin typeface="Times New Roman" panose="02020603050405020304" pitchFamily="18" charset="0"/>
                <a:ea typeface="Calibri" panose="020F0502020204030204" pitchFamily="34" charset="0"/>
              </a:rPr>
              <a:t>Students who live in vulnerable populations with high food deserts and crime rates but had </a:t>
            </a:r>
            <a:r>
              <a:rPr lang="en-US" sz="2400" u="sng" dirty="0">
                <a:effectLst/>
                <a:latin typeface="Times New Roman" panose="02020603050405020304" pitchFamily="18" charset="0"/>
                <a:ea typeface="Calibri" panose="020F0502020204030204" pitchFamily="34" charset="0"/>
              </a:rPr>
              <a:t>close connectiveness </a:t>
            </a:r>
            <a:r>
              <a:rPr lang="en-US" sz="2400" dirty="0">
                <a:effectLst/>
                <a:latin typeface="Times New Roman" panose="02020603050405020304" pitchFamily="18" charset="0"/>
                <a:ea typeface="Calibri" panose="020F0502020204030204" pitchFamily="34" charset="0"/>
              </a:rPr>
              <a:t>at home, community and school reported </a:t>
            </a:r>
            <a:r>
              <a:rPr lang="en-US" sz="2400" u="sng" dirty="0">
                <a:effectLst/>
                <a:latin typeface="Times New Roman" panose="02020603050405020304" pitchFamily="18" charset="0"/>
                <a:ea typeface="Calibri" panose="020F0502020204030204" pitchFamily="34" charset="0"/>
              </a:rPr>
              <a:t>decrease</a:t>
            </a:r>
            <a:r>
              <a:rPr lang="en-US" sz="2400" dirty="0">
                <a:effectLst/>
                <a:latin typeface="Times New Roman" panose="02020603050405020304" pitchFamily="18" charset="0"/>
                <a:ea typeface="Calibri" panose="020F0502020204030204" pitchFamily="34" charset="0"/>
              </a:rPr>
              <a:t> </a:t>
            </a:r>
            <a:r>
              <a:rPr lang="en-US" dirty="0">
                <a:effectLst/>
              </a:rPr>
              <a:t> (Foster et al., 2017) </a:t>
            </a:r>
            <a:endParaRPr lang="en-US" sz="2400" dirty="0">
              <a:effectLst/>
              <a:latin typeface="Times New Roman" panose="02020603050405020304" pitchFamily="18" charset="0"/>
              <a:ea typeface="Calibri" panose="020F0502020204030204" pitchFamily="34" charset="0"/>
            </a:endParaRPr>
          </a:p>
          <a:p>
            <a:pPr lvl="2" algn="ctr"/>
            <a:r>
              <a:rPr lang="en-US" sz="2000" dirty="0">
                <a:effectLst/>
                <a:latin typeface="Times New Roman" panose="02020603050405020304" pitchFamily="18" charset="0"/>
              </a:rPr>
              <a:t>Depressive symptoms , suicidal idealization , social anxiety</a:t>
            </a:r>
          </a:p>
          <a:p>
            <a:pPr marL="810000" lvl="2" indent="0" algn="ctr">
              <a:buNone/>
            </a:pPr>
            <a:endParaRPr lang="en-US" sz="2000" dirty="0">
              <a:effectLst/>
              <a:latin typeface="Times New Roman" panose="02020603050405020304" pitchFamily="18" charset="0"/>
            </a:endParaRPr>
          </a:p>
          <a:p>
            <a:pPr marL="36900" indent="0" algn="ctr">
              <a:buNone/>
            </a:pPr>
            <a:r>
              <a:rPr lang="en-US" sz="2400" dirty="0">
                <a:effectLst/>
                <a:latin typeface="Times New Roman" panose="02020603050405020304" pitchFamily="18" charset="0"/>
              </a:rPr>
              <a:t>In return they had </a:t>
            </a:r>
            <a:r>
              <a:rPr lang="en-US" sz="2400" u="sng" dirty="0">
                <a:effectLst/>
                <a:latin typeface="Times New Roman" panose="02020603050405020304" pitchFamily="18" charset="0"/>
              </a:rPr>
              <a:t>high rates of </a:t>
            </a:r>
          </a:p>
          <a:p>
            <a:pPr marL="450000" lvl="1" indent="0" algn="ctr">
              <a:buNone/>
            </a:pPr>
            <a:r>
              <a:rPr lang="en-US" sz="2200" dirty="0">
                <a:effectLst/>
                <a:latin typeface="Times New Roman" panose="02020603050405020304" pitchFamily="18" charset="0"/>
              </a:rPr>
              <a:t>Self-esteem, confidence, more adaptive use of free time, high academic achievement , self-efficacy towards world problems </a:t>
            </a:r>
          </a:p>
          <a:p>
            <a:pPr lvl="1" algn="ctr"/>
            <a:endParaRPr lang="en-US" sz="2200" dirty="0">
              <a:effectLst/>
              <a:latin typeface="Times New Roman" panose="02020603050405020304" pitchFamily="18" charset="0"/>
            </a:endParaRPr>
          </a:p>
          <a:p>
            <a:pPr marL="450000" lvl="1" indent="0" algn="ctr">
              <a:buNone/>
            </a:pPr>
            <a:r>
              <a:rPr lang="en-US" sz="2400" dirty="0"/>
              <a:t>Low SES who have close support and relationships in school and home achieve better standardized test results even when living in a vulnerable population!</a:t>
            </a:r>
          </a:p>
          <a:p>
            <a:pPr lvl="1" algn="ctr"/>
            <a:endParaRPr lang="en-US" sz="2200" dirty="0"/>
          </a:p>
        </p:txBody>
      </p:sp>
      <p:sp>
        <p:nvSpPr>
          <p:cNvPr id="4" name="Arrow: Right 3">
            <a:extLst>
              <a:ext uri="{FF2B5EF4-FFF2-40B4-BE49-F238E27FC236}">
                <a16:creationId xmlns:a16="http://schemas.microsoft.com/office/drawing/2014/main" id="{C2B9C64E-24D8-46DE-BF5B-AE41D0A30944}"/>
              </a:ext>
            </a:extLst>
          </p:cNvPr>
          <p:cNvSpPr/>
          <p:nvPr/>
        </p:nvSpPr>
        <p:spPr>
          <a:xfrm rot="5400000">
            <a:off x="5833533" y="2735775"/>
            <a:ext cx="524926" cy="236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A71DD20-DFAC-485C-8BD4-26A1C55124B6}"/>
              </a:ext>
            </a:extLst>
          </p:cNvPr>
          <p:cNvSpPr/>
          <p:nvPr/>
        </p:nvSpPr>
        <p:spPr>
          <a:xfrm rot="5400000">
            <a:off x="5851364" y="4565886"/>
            <a:ext cx="524926" cy="236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17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5BCE-B22C-49F1-8915-D14A0F377BA8}"/>
              </a:ext>
            </a:extLst>
          </p:cNvPr>
          <p:cNvSpPr>
            <a:spLocks noGrp="1"/>
          </p:cNvSpPr>
          <p:nvPr>
            <p:ph type="title"/>
          </p:nvPr>
        </p:nvSpPr>
        <p:spPr>
          <a:xfrm>
            <a:off x="919119" y="137075"/>
            <a:ext cx="10353762" cy="970450"/>
          </a:xfrm>
        </p:spPr>
        <p:txBody>
          <a:bodyPr/>
          <a:lstStyle/>
          <a:p>
            <a:r>
              <a:rPr lang="en-US" dirty="0"/>
              <a:t>Race/Ethnicity and Academic performance</a:t>
            </a:r>
          </a:p>
        </p:txBody>
      </p:sp>
      <p:sp>
        <p:nvSpPr>
          <p:cNvPr id="3" name="Content Placeholder 2">
            <a:extLst>
              <a:ext uri="{FF2B5EF4-FFF2-40B4-BE49-F238E27FC236}">
                <a16:creationId xmlns:a16="http://schemas.microsoft.com/office/drawing/2014/main" id="{64F549CA-4EDE-48E8-978C-DD1F5DBC3C53}"/>
              </a:ext>
            </a:extLst>
          </p:cNvPr>
          <p:cNvSpPr>
            <a:spLocks noGrp="1"/>
          </p:cNvSpPr>
          <p:nvPr>
            <p:ph idx="1"/>
          </p:nvPr>
        </p:nvSpPr>
        <p:spPr>
          <a:xfrm>
            <a:off x="0" y="622300"/>
            <a:ext cx="12192000" cy="6235700"/>
          </a:xfrm>
        </p:spPr>
        <p:txBody>
          <a:bodyPr>
            <a:normAutofit/>
          </a:bodyPr>
          <a:lstStyle/>
          <a:p>
            <a:endParaRPr lang="en-US" sz="2400" dirty="0"/>
          </a:p>
          <a:p>
            <a:pPr marL="36900" indent="0">
              <a:buNone/>
            </a:pPr>
            <a:r>
              <a:rPr lang="en-US" sz="2400" dirty="0"/>
              <a:t>Majority of students in poor school districts are African Americans and Hispanics </a:t>
            </a:r>
            <a:r>
              <a:rPr lang="en-US" sz="2800" dirty="0"/>
              <a:t>(</a:t>
            </a:r>
            <a:r>
              <a:rPr lang="en-US" sz="2400" dirty="0">
                <a:effectLst/>
              </a:rPr>
              <a:t>Kim, Mazza, </a:t>
            </a:r>
            <a:r>
              <a:rPr lang="en-US" sz="2400" dirty="0" err="1">
                <a:effectLst/>
              </a:rPr>
              <a:t>Zwanziger</a:t>
            </a:r>
            <a:r>
              <a:rPr lang="en-US" sz="2400" dirty="0">
                <a:effectLst/>
              </a:rPr>
              <a:t>, &amp; Henry, 2014).</a:t>
            </a:r>
          </a:p>
          <a:p>
            <a:pPr marL="457200" lvl="1" indent="0">
              <a:buNone/>
            </a:pPr>
            <a:endParaRPr lang="en-US" sz="2400" dirty="0"/>
          </a:p>
          <a:p>
            <a:pPr marL="36900" indent="0">
              <a:buNone/>
            </a:pPr>
            <a:r>
              <a:rPr lang="en-US" sz="2400" dirty="0"/>
              <a:t>Minority groups do poorly in academic performance compared to whites, can be due to higher reports of discrimination and treatment in the school system (American Psychology Association, 2017)</a:t>
            </a:r>
          </a:p>
          <a:p>
            <a:pPr lvl="1"/>
            <a:r>
              <a:rPr lang="en-US" sz="2000" dirty="0"/>
              <a:t>Indicating achievement disparities in the education system and living </a:t>
            </a:r>
            <a:r>
              <a:rPr lang="en-US" sz="2000" dirty="0" err="1"/>
              <a:t>envitonment</a:t>
            </a:r>
            <a:r>
              <a:rPr lang="en-US" sz="2000" dirty="0"/>
              <a:t>.</a:t>
            </a:r>
            <a:endParaRPr lang="en-US" sz="2200" dirty="0"/>
          </a:p>
          <a:p>
            <a:pPr marL="36900" indent="0">
              <a:buNone/>
            </a:pPr>
            <a:endParaRPr lang="en-US" sz="2400" dirty="0"/>
          </a:p>
          <a:p>
            <a:pPr marL="36900" indent="0">
              <a:buNone/>
            </a:pPr>
            <a:endParaRPr lang="en-US" dirty="0"/>
          </a:p>
          <a:p>
            <a:endParaRPr lang="en-US" dirty="0"/>
          </a:p>
        </p:txBody>
      </p:sp>
      <p:pic>
        <p:nvPicPr>
          <p:cNvPr id="6146" name="Picture 2" descr="Writing Characters of Different Races and Ethnicities - Writing ...">
            <a:extLst>
              <a:ext uri="{FF2B5EF4-FFF2-40B4-BE49-F238E27FC236}">
                <a16:creationId xmlns:a16="http://schemas.microsoft.com/office/drawing/2014/main" id="{2FEABB38-7E57-4B8C-8BC2-CAA0C8D97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597" y="4504717"/>
            <a:ext cx="3440545" cy="20130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982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3B6E-F1A9-48CB-9CF8-76D2A6E176C4}"/>
              </a:ext>
            </a:extLst>
          </p:cNvPr>
          <p:cNvSpPr>
            <a:spLocks noGrp="1"/>
          </p:cNvSpPr>
          <p:nvPr>
            <p:ph type="title"/>
          </p:nvPr>
        </p:nvSpPr>
        <p:spPr>
          <a:xfrm>
            <a:off x="968917" y="109001"/>
            <a:ext cx="10353762" cy="970450"/>
          </a:xfrm>
        </p:spPr>
        <p:txBody>
          <a:bodyPr/>
          <a:lstStyle/>
          <a:p>
            <a:r>
              <a:rPr lang="en-US" dirty="0"/>
              <a:t>The Lack of Support</a:t>
            </a:r>
          </a:p>
        </p:txBody>
      </p:sp>
      <p:sp>
        <p:nvSpPr>
          <p:cNvPr id="3" name="Content Placeholder 2">
            <a:extLst>
              <a:ext uri="{FF2B5EF4-FFF2-40B4-BE49-F238E27FC236}">
                <a16:creationId xmlns:a16="http://schemas.microsoft.com/office/drawing/2014/main" id="{B53CBE99-E066-417E-9524-871E54851600}"/>
              </a:ext>
            </a:extLst>
          </p:cNvPr>
          <p:cNvSpPr>
            <a:spLocks noGrp="1"/>
          </p:cNvSpPr>
          <p:nvPr>
            <p:ph idx="1"/>
          </p:nvPr>
        </p:nvSpPr>
        <p:spPr>
          <a:xfrm>
            <a:off x="0" y="1264595"/>
            <a:ext cx="12192000" cy="5593405"/>
          </a:xfrm>
        </p:spPr>
        <p:txBody>
          <a:bodyPr>
            <a:normAutofit/>
          </a:bodyPr>
          <a:lstStyle/>
          <a:p>
            <a:pPr marL="36900" indent="0" algn="ctr">
              <a:buNone/>
            </a:pPr>
            <a:r>
              <a:rPr lang="en-US" sz="2200" dirty="0"/>
              <a:t>Such according to Manly et al. Children who </a:t>
            </a:r>
            <a:r>
              <a:rPr lang="en-US" sz="2200" u="sng" dirty="0"/>
              <a:t>neglected or do not support at home </a:t>
            </a:r>
            <a:r>
              <a:rPr lang="en-US" sz="2200" dirty="0"/>
              <a:t>report </a:t>
            </a:r>
          </a:p>
          <a:p>
            <a:pPr algn="ctr"/>
            <a:endParaRPr lang="en-US" sz="2200" dirty="0"/>
          </a:p>
          <a:p>
            <a:pPr marL="36900" indent="0" algn="ctr">
              <a:buNone/>
            </a:pPr>
            <a:r>
              <a:rPr lang="en-US" sz="2200" u="sng" dirty="0"/>
              <a:t>Increased prolonged stress</a:t>
            </a:r>
            <a:r>
              <a:rPr lang="en-US" sz="2200" dirty="0"/>
              <a:t> from poverty factors such as high crime rate from the environment </a:t>
            </a:r>
            <a:r>
              <a:rPr lang="en-US" sz="1600" dirty="0">
                <a:solidFill>
                  <a:schemeClr val="tx1"/>
                </a:solidFill>
                <a:effectLst/>
              </a:rPr>
              <a:t>(</a:t>
            </a:r>
            <a:r>
              <a:rPr lang="en-US" sz="1600" dirty="0" err="1">
                <a:solidFill>
                  <a:schemeClr val="tx1"/>
                </a:solidFill>
                <a:effectLst/>
              </a:rPr>
              <a:t>Pechtel</a:t>
            </a:r>
            <a:r>
              <a:rPr lang="en-US" sz="1600" dirty="0">
                <a:solidFill>
                  <a:schemeClr val="tx1"/>
                </a:solidFill>
                <a:effectLst/>
              </a:rPr>
              <a:t> &amp; </a:t>
            </a:r>
            <a:r>
              <a:rPr lang="en-US" sz="1600" dirty="0" err="1">
                <a:solidFill>
                  <a:schemeClr val="tx1"/>
                </a:solidFill>
                <a:effectLst/>
              </a:rPr>
              <a:t>Pizzagalli</a:t>
            </a:r>
            <a:r>
              <a:rPr lang="en-US" sz="1600" dirty="0">
                <a:solidFill>
                  <a:schemeClr val="tx1"/>
                </a:solidFill>
                <a:effectLst/>
              </a:rPr>
              <a:t>, 2011)</a:t>
            </a:r>
            <a:endParaRPr lang="en-US" sz="1600" dirty="0"/>
          </a:p>
          <a:p>
            <a:pPr lvl="1" algn="ctr"/>
            <a:endParaRPr lang="en-US" sz="2000" dirty="0"/>
          </a:p>
          <a:p>
            <a:pPr marL="36900" indent="0" algn="ctr">
              <a:buNone/>
            </a:pPr>
            <a:r>
              <a:rPr lang="en-US" sz="2000" u="sng" dirty="0"/>
              <a:t>Less engagement </a:t>
            </a:r>
            <a:r>
              <a:rPr lang="en-US" sz="2000" dirty="0"/>
              <a:t>in the classroom for academic success (</a:t>
            </a:r>
            <a:r>
              <a:rPr lang="en-US" dirty="0">
                <a:solidFill>
                  <a:schemeClr val="tx1"/>
                </a:solidFill>
                <a:effectLst/>
              </a:rPr>
              <a:t>Manly, Lynch, </a:t>
            </a:r>
            <a:r>
              <a:rPr lang="en-US" dirty="0" err="1">
                <a:solidFill>
                  <a:schemeClr val="tx1"/>
                </a:solidFill>
                <a:effectLst/>
              </a:rPr>
              <a:t>Oshri</a:t>
            </a:r>
            <a:r>
              <a:rPr lang="en-US" dirty="0">
                <a:solidFill>
                  <a:schemeClr val="tx1"/>
                </a:solidFill>
                <a:effectLst/>
              </a:rPr>
              <a:t>, Herzog, &amp; </a:t>
            </a:r>
            <a:r>
              <a:rPr lang="en-US" dirty="0" err="1">
                <a:solidFill>
                  <a:schemeClr val="tx1"/>
                </a:solidFill>
                <a:effectLst/>
              </a:rPr>
              <a:t>Wortel</a:t>
            </a:r>
            <a:r>
              <a:rPr lang="en-US" dirty="0">
                <a:solidFill>
                  <a:schemeClr val="tx1"/>
                </a:solidFill>
                <a:effectLst/>
              </a:rPr>
              <a:t>, 2013)</a:t>
            </a:r>
            <a:endParaRPr lang="en-US" sz="2000" dirty="0"/>
          </a:p>
          <a:p>
            <a:pPr marL="36900" indent="0" algn="ctr">
              <a:buNone/>
            </a:pPr>
            <a:endParaRPr lang="en-US" dirty="0"/>
          </a:p>
          <a:p>
            <a:pPr marL="36900" indent="0" algn="ctr">
              <a:buNone/>
            </a:pPr>
            <a:r>
              <a:rPr lang="en-US" u="sng" dirty="0"/>
              <a:t>Adverse cognitive development </a:t>
            </a:r>
            <a:r>
              <a:rPr lang="en-US" dirty="0"/>
              <a:t>which leads to poor academic performance (</a:t>
            </a:r>
            <a:r>
              <a:rPr lang="en-US" dirty="0" err="1"/>
              <a:t>Pechtel</a:t>
            </a:r>
            <a:r>
              <a:rPr lang="en-US" dirty="0"/>
              <a:t> &amp; </a:t>
            </a:r>
            <a:r>
              <a:rPr lang="en-US" dirty="0" err="1"/>
              <a:t>Pizzagalli</a:t>
            </a:r>
            <a:r>
              <a:rPr lang="en-US" dirty="0"/>
              <a:t>, 2011)</a:t>
            </a:r>
          </a:p>
          <a:p>
            <a:pPr marL="36900" indent="0">
              <a:buNone/>
            </a:pPr>
            <a:endParaRPr lang="en-US" dirty="0"/>
          </a:p>
          <a:p>
            <a:pPr marL="36900" indent="0" algn="ctr">
              <a:buNone/>
            </a:pPr>
            <a:r>
              <a:rPr lang="en-US" dirty="0"/>
              <a:t>Lower grades </a:t>
            </a:r>
          </a:p>
          <a:p>
            <a:pPr algn="ctr"/>
            <a:endParaRPr lang="en-US" dirty="0"/>
          </a:p>
          <a:p>
            <a:pPr marL="36900" indent="0" algn="ctr">
              <a:buNone/>
            </a:pPr>
            <a:r>
              <a:rPr lang="en-US" dirty="0"/>
              <a:t>Increased health risks (Bayless et al., 2018). </a:t>
            </a:r>
          </a:p>
          <a:p>
            <a:pPr algn="ctr"/>
            <a:endParaRPr lang="en-US" dirty="0"/>
          </a:p>
          <a:p>
            <a:pPr marL="36900" indent="0" algn="ctr">
              <a:buNone/>
            </a:pPr>
            <a:endParaRPr lang="en-US" sz="2000" dirty="0"/>
          </a:p>
          <a:p>
            <a:pPr lvl="1"/>
            <a:endParaRPr lang="en-US" sz="2000" dirty="0"/>
          </a:p>
          <a:p>
            <a:pPr lvl="1"/>
            <a:endParaRPr lang="en-US" sz="2000" dirty="0"/>
          </a:p>
        </p:txBody>
      </p:sp>
      <p:sp>
        <p:nvSpPr>
          <p:cNvPr id="6" name="Arrow: Right 5">
            <a:extLst>
              <a:ext uri="{FF2B5EF4-FFF2-40B4-BE49-F238E27FC236}">
                <a16:creationId xmlns:a16="http://schemas.microsoft.com/office/drawing/2014/main" id="{65D797CB-C656-4D48-A9FF-C9F6FE675F72}"/>
              </a:ext>
            </a:extLst>
          </p:cNvPr>
          <p:cNvSpPr/>
          <p:nvPr/>
        </p:nvSpPr>
        <p:spPr>
          <a:xfrm rot="5400000">
            <a:off x="5705671" y="1847815"/>
            <a:ext cx="448981" cy="331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ED84786-A9EF-4261-8D4F-681E9E12F407}"/>
              </a:ext>
            </a:extLst>
          </p:cNvPr>
          <p:cNvSpPr/>
          <p:nvPr/>
        </p:nvSpPr>
        <p:spPr>
          <a:xfrm rot="5400000">
            <a:off x="5705671" y="3038671"/>
            <a:ext cx="448981" cy="331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923E222-10E9-438D-AA7F-448D0D56C9AF}"/>
              </a:ext>
            </a:extLst>
          </p:cNvPr>
          <p:cNvSpPr/>
          <p:nvPr/>
        </p:nvSpPr>
        <p:spPr>
          <a:xfrm rot="5400000">
            <a:off x="5755469" y="3905186"/>
            <a:ext cx="448981" cy="331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E71D841-0567-4C59-9963-F2C9151317A5}"/>
              </a:ext>
            </a:extLst>
          </p:cNvPr>
          <p:cNvSpPr/>
          <p:nvPr/>
        </p:nvSpPr>
        <p:spPr>
          <a:xfrm rot="5400000">
            <a:off x="5755468" y="4796743"/>
            <a:ext cx="448981" cy="331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D3CEA46-2941-4141-AC0E-09FD864E8018}"/>
              </a:ext>
            </a:extLst>
          </p:cNvPr>
          <p:cNvSpPr/>
          <p:nvPr/>
        </p:nvSpPr>
        <p:spPr>
          <a:xfrm rot="5400000">
            <a:off x="5755467" y="5688300"/>
            <a:ext cx="448981" cy="331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69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400F-FC74-416F-BEFE-F15ECC296B5D}"/>
              </a:ext>
            </a:extLst>
          </p:cNvPr>
          <p:cNvSpPr>
            <a:spLocks noGrp="1"/>
          </p:cNvSpPr>
          <p:nvPr>
            <p:ph type="title"/>
          </p:nvPr>
        </p:nvSpPr>
        <p:spPr>
          <a:xfrm>
            <a:off x="913795" y="609600"/>
            <a:ext cx="10353762" cy="970450"/>
          </a:xfrm>
        </p:spPr>
        <p:txBody>
          <a:bodyPr>
            <a:normAutofit/>
          </a:bodyPr>
          <a:lstStyle/>
          <a:p>
            <a:pPr>
              <a:lnSpc>
                <a:spcPct val="90000"/>
              </a:lnSpc>
            </a:pPr>
            <a:r>
              <a:rPr lang="en-US" sz="3400"/>
              <a:t>Support on Children’s diet and academic performance</a:t>
            </a:r>
          </a:p>
        </p:txBody>
      </p:sp>
      <p:graphicFrame>
        <p:nvGraphicFramePr>
          <p:cNvPr id="7" name="Content Placeholder 2">
            <a:extLst>
              <a:ext uri="{FF2B5EF4-FFF2-40B4-BE49-F238E27FC236}">
                <a16:creationId xmlns:a16="http://schemas.microsoft.com/office/drawing/2014/main" id="{B20F0942-882A-4C1E-9BEA-D5B197FF03E7}"/>
              </a:ext>
            </a:extLst>
          </p:cNvPr>
          <p:cNvGraphicFramePr>
            <a:graphicFrameLocks noGrp="1"/>
          </p:cNvGraphicFramePr>
          <p:nvPr>
            <p:ph idx="1"/>
            <p:extLst>
              <p:ext uri="{D42A27DB-BD31-4B8C-83A1-F6EECF244321}">
                <p14:modId xmlns:p14="http://schemas.microsoft.com/office/powerpoint/2010/main" val="1316792326"/>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45203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F1AE-37B8-47D4-ABA2-479A1C6DFAAB}"/>
              </a:ext>
            </a:extLst>
          </p:cNvPr>
          <p:cNvSpPr>
            <a:spLocks noGrp="1"/>
          </p:cNvSpPr>
          <p:nvPr>
            <p:ph type="title"/>
          </p:nvPr>
        </p:nvSpPr>
        <p:spPr>
          <a:xfrm>
            <a:off x="818451" y="0"/>
            <a:ext cx="10353762" cy="970450"/>
          </a:xfrm>
        </p:spPr>
        <p:txBody>
          <a:bodyPr/>
          <a:lstStyle/>
          <a:p>
            <a:r>
              <a:rPr lang="en-US" dirty="0"/>
              <a:t>Limitations </a:t>
            </a:r>
          </a:p>
        </p:txBody>
      </p:sp>
      <p:sp>
        <p:nvSpPr>
          <p:cNvPr id="3" name="Content Placeholder 2">
            <a:extLst>
              <a:ext uri="{FF2B5EF4-FFF2-40B4-BE49-F238E27FC236}">
                <a16:creationId xmlns:a16="http://schemas.microsoft.com/office/drawing/2014/main" id="{8DDF7C1D-D16C-4B8D-9A96-6104F8A391B0}"/>
              </a:ext>
            </a:extLst>
          </p:cNvPr>
          <p:cNvSpPr>
            <a:spLocks noGrp="1"/>
          </p:cNvSpPr>
          <p:nvPr>
            <p:ph idx="1"/>
          </p:nvPr>
        </p:nvSpPr>
        <p:spPr>
          <a:xfrm>
            <a:off x="-100667" y="1155701"/>
            <a:ext cx="12191999" cy="5702300"/>
          </a:xfrm>
        </p:spPr>
        <p:txBody>
          <a:bodyPr numCol="2">
            <a:normAutofit/>
          </a:bodyPr>
          <a:lstStyle/>
          <a:p>
            <a:pPr marL="36900" indent="0">
              <a:buNone/>
            </a:pPr>
            <a:r>
              <a:rPr lang="en-US" b="1" u="sng" dirty="0"/>
              <a:t>Zip codes </a:t>
            </a:r>
          </a:p>
          <a:p>
            <a:pPr lvl="1"/>
            <a:r>
              <a:rPr lang="en-US" dirty="0"/>
              <a:t>No exact physical address</a:t>
            </a:r>
          </a:p>
          <a:p>
            <a:pPr marL="36900" indent="0">
              <a:buNone/>
            </a:pPr>
            <a:r>
              <a:rPr lang="en-US" b="1" u="sng" dirty="0"/>
              <a:t>Support variables  (Outside, School, Home)</a:t>
            </a:r>
          </a:p>
          <a:p>
            <a:pPr lvl="1"/>
            <a:r>
              <a:rPr lang="en-US" dirty="0"/>
              <a:t>Self-reported </a:t>
            </a:r>
            <a:r>
              <a:rPr lang="en-US" dirty="0">
                <a:sym typeface="Wingdings" panose="05000000000000000000" pitchFamily="2" charset="2"/>
              </a:rPr>
              <a:t></a:t>
            </a:r>
            <a:r>
              <a:rPr lang="en-US" dirty="0"/>
              <a:t>Reporter bias</a:t>
            </a:r>
          </a:p>
          <a:p>
            <a:pPr marL="36900" indent="0">
              <a:buNone/>
            </a:pPr>
            <a:r>
              <a:rPr lang="en-US" b="1" u="sng" dirty="0"/>
              <a:t>Test </a:t>
            </a:r>
          </a:p>
          <a:p>
            <a:pPr lvl="1"/>
            <a:r>
              <a:rPr lang="en-US" dirty="0"/>
              <a:t>1-2 hour test</a:t>
            </a:r>
          </a:p>
          <a:p>
            <a:pPr lvl="1"/>
            <a:r>
              <a:rPr lang="en-US" dirty="0"/>
              <a:t>Computer-based test </a:t>
            </a:r>
          </a:p>
          <a:p>
            <a:pPr marL="36900" indent="0">
              <a:buNone/>
            </a:pPr>
            <a:r>
              <a:rPr lang="en-US" b="1" u="sng" dirty="0"/>
              <a:t>Responses </a:t>
            </a:r>
          </a:p>
          <a:p>
            <a:pPr lvl="1">
              <a:buFont typeface="Courier New" panose="02070309020205020404" pitchFamily="49" charset="0"/>
              <a:buChar char="o"/>
            </a:pPr>
            <a:r>
              <a:rPr lang="en-US" sz="1400" dirty="0">
                <a:solidFill>
                  <a:schemeClr val="tx1"/>
                </a:solidFill>
                <a:effectLst/>
              </a:rPr>
              <a:t>“No, Never” </a:t>
            </a:r>
          </a:p>
          <a:p>
            <a:pPr lvl="1">
              <a:buFont typeface="Courier New" panose="02070309020205020404" pitchFamily="49" charset="0"/>
              <a:buChar char="o"/>
            </a:pPr>
            <a:r>
              <a:rPr lang="en-US" sz="1400" dirty="0">
                <a:solidFill>
                  <a:schemeClr val="tx1"/>
                </a:solidFill>
                <a:effectLst/>
              </a:rPr>
              <a:t>“Disagree” </a:t>
            </a:r>
          </a:p>
          <a:p>
            <a:pPr lvl="1">
              <a:buFont typeface="Courier New" panose="02070309020205020404" pitchFamily="49" charset="0"/>
              <a:buChar char="o"/>
            </a:pPr>
            <a:r>
              <a:rPr lang="en-US" sz="1400" dirty="0">
                <a:solidFill>
                  <a:schemeClr val="tx1"/>
                </a:solidFill>
                <a:effectLst/>
              </a:rPr>
              <a:t>“Strongly Disagree” </a:t>
            </a:r>
          </a:p>
          <a:p>
            <a:pPr lvl="1">
              <a:buFont typeface="Courier New" panose="02070309020205020404" pitchFamily="49" charset="0"/>
              <a:buChar char="o"/>
            </a:pPr>
            <a:r>
              <a:rPr lang="en-US" sz="1400" dirty="0">
                <a:solidFill>
                  <a:schemeClr val="tx1"/>
                </a:solidFill>
                <a:effectLst/>
              </a:rPr>
              <a:t>“Neither Disagree Nor Agree”</a:t>
            </a:r>
          </a:p>
          <a:p>
            <a:pPr lvl="1">
              <a:buFont typeface="Courier New" panose="02070309020205020404" pitchFamily="49" charset="0"/>
              <a:buChar char="o"/>
            </a:pPr>
            <a:r>
              <a:rPr lang="en-US" sz="1400" dirty="0">
                <a:solidFill>
                  <a:schemeClr val="tx1"/>
                </a:solidFill>
                <a:effectLst/>
              </a:rPr>
              <a:t>“Agree”</a:t>
            </a:r>
          </a:p>
          <a:p>
            <a:pPr lvl="1">
              <a:buFont typeface="Courier New" panose="02070309020205020404" pitchFamily="49" charset="0"/>
              <a:buChar char="o"/>
            </a:pPr>
            <a:r>
              <a:rPr lang="en-US" sz="1400" dirty="0">
                <a:solidFill>
                  <a:schemeClr val="tx1"/>
                </a:solidFill>
                <a:effectLst/>
              </a:rPr>
              <a:t>“Strongly Agree</a:t>
            </a:r>
            <a:r>
              <a:rPr lang="en-US" sz="1400" dirty="0">
                <a:solidFill>
                  <a:schemeClr val="tx1"/>
                </a:solidFill>
              </a:rPr>
              <a:t>”</a:t>
            </a:r>
            <a:endParaRPr lang="en-US" sz="1600" dirty="0">
              <a:solidFill>
                <a:schemeClr val="tx1"/>
              </a:solidFill>
            </a:endParaRPr>
          </a:p>
          <a:p>
            <a:endParaRPr lang="en-US" dirty="0"/>
          </a:p>
          <a:p>
            <a:pPr lvl="1"/>
            <a:endParaRPr lang="en-US" dirty="0"/>
          </a:p>
          <a:p>
            <a:pPr lvl="1"/>
            <a:endParaRPr lang="en-US" dirty="0"/>
          </a:p>
          <a:p>
            <a:endParaRPr lang="en-US" dirty="0"/>
          </a:p>
        </p:txBody>
      </p:sp>
      <p:sp>
        <p:nvSpPr>
          <p:cNvPr id="4" name="TextBox 3">
            <a:extLst>
              <a:ext uri="{FF2B5EF4-FFF2-40B4-BE49-F238E27FC236}">
                <a16:creationId xmlns:a16="http://schemas.microsoft.com/office/drawing/2014/main" id="{306C5623-BD66-4E5C-96D2-FBB3D04F9CE5}"/>
              </a:ext>
            </a:extLst>
          </p:cNvPr>
          <p:cNvSpPr txBox="1"/>
          <p:nvPr/>
        </p:nvSpPr>
        <p:spPr>
          <a:xfrm>
            <a:off x="2400139" y="4424537"/>
            <a:ext cx="3094511" cy="738664"/>
          </a:xfrm>
          <a:prstGeom prst="rect">
            <a:avLst/>
          </a:prstGeom>
          <a:noFill/>
        </p:spPr>
        <p:txBody>
          <a:bodyPr wrap="square" rtlCol="0">
            <a:spAutoFit/>
          </a:bodyPr>
          <a:lstStyle/>
          <a:p>
            <a:pPr marL="742950" lvl="1" indent="-285750">
              <a:buFont typeface="Courier New" panose="02070309020205020404" pitchFamily="49" charset="0"/>
              <a:buChar char="o"/>
            </a:pPr>
            <a:r>
              <a:rPr lang="en-US" sz="1400" dirty="0"/>
              <a:t>“Yes, some of the time”</a:t>
            </a:r>
          </a:p>
          <a:p>
            <a:pPr marL="742950" lvl="1" indent="-285750">
              <a:buFont typeface="Courier New" panose="02070309020205020404" pitchFamily="49" charset="0"/>
              <a:buChar char="o"/>
            </a:pPr>
            <a:r>
              <a:rPr lang="en-US" sz="1400" dirty="0"/>
              <a:t>“Yes, most of the time”</a:t>
            </a:r>
          </a:p>
          <a:p>
            <a:pPr marL="742950" lvl="1" indent="-285750">
              <a:buFont typeface="Courier New" panose="02070309020205020404" pitchFamily="49" charset="0"/>
              <a:buChar char="o"/>
            </a:pPr>
            <a:r>
              <a:rPr lang="en-US" sz="1400" dirty="0"/>
              <a:t>“Yes, all of the time”</a:t>
            </a:r>
            <a:endParaRPr lang="en-US" sz="1600" dirty="0"/>
          </a:p>
        </p:txBody>
      </p:sp>
    </p:spTree>
    <p:extLst>
      <p:ext uri="{BB962C8B-B14F-4D97-AF65-F5344CB8AC3E}">
        <p14:creationId xmlns:p14="http://schemas.microsoft.com/office/powerpoint/2010/main" val="1136780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CD1A-5A3D-4231-B724-84F172B738E9}"/>
              </a:ext>
            </a:extLst>
          </p:cNvPr>
          <p:cNvSpPr>
            <a:spLocks noGrp="1"/>
          </p:cNvSpPr>
          <p:nvPr>
            <p:ph type="title"/>
          </p:nvPr>
        </p:nvSpPr>
        <p:spPr>
          <a:xfrm>
            <a:off x="919119" y="-215900"/>
            <a:ext cx="10353762" cy="970450"/>
          </a:xfrm>
        </p:spPr>
        <p:txBody>
          <a:bodyPr/>
          <a:lstStyle/>
          <a:p>
            <a:r>
              <a:rPr lang="en-US" dirty="0"/>
              <a:t>Conclusion </a:t>
            </a:r>
          </a:p>
        </p:txBody>
      </p:sp>
      <p:sp>
        <p:nvSpPr>
          <p:cNvPr id="3" name="Content Placeholder 2">
            <a:extLst>
              <a:ext uri="{FF2B5EF4-FFF2-40B4-BE49-F238E27FC236}">
                <a16:creationId xmlns:a16="http://schemas.microsoft.com/office/drawing/2014/main" id="{B13A9B24-F389-4426-BCB9-3B39EA06A8D3}"/>
              </a:ext>
            </a:extLst>
          </p:cNvPr>
          <p:cNvSpPr>
            <a:spLocks noGrp="1"/>
          </p:cNvSpPr>
          <p:nvPr>
            <p:ph idx="1"/>
          </p:nvPr>
        </p:nvSpPr>
        <p:spPr>
          <a:xfrm>
            <a:off x="0" y="1181100"/>
            <a:ext cx="12192000" cy="5676899"/>
          </a:xfrm>
        </p:spPr>
        <p:txBody>
          <a:bodyPr/>
          <a:lstStyle/>
          <a:p>
            <a:r>
              <a:rPr lang="en-US" sz="2400" dirty="0"/>
              <a:t>Students who come from high concentrated poverty areas have lower test scores. </a:t>
            </a:r>
          </a:p>
          <a:p>
            <a:pPr marL="36900" indent="0">
              <a:buNone/>
            </a:pPr>
            <a:endParaRPr lang="en-US" sz="2400" dirty="0"/>
          </a:p>
          <a:p>
            <a:r>
              <a:rPr lang="en-US" sz="2400" dirty="0"/>
              <a:t>However, home and school support is a significant indicator for increase academic achievement and standardized test scores for students who come from areas of high risks such as high crime rates, poverty, and food deserts. </a:t>
            </a:r>
          </a:p>
          <a:p>
            <a:endParaRPr lang="en-US" sz="2400" dirty="0"/>
          </a:p>
          <a:p>
            <a:r>
              <a:rPr lang="en-US" sz="2400" dirty="0"/>
              <a:t>Create resources, programs  and policies that help at-risk populations for academic achievement.</a:t>
            </a:r>
          </a:p>
          <a:p>
            <a:pPr marL="36900" indent="0">
              <a:buNone/>
            </a:pPr>
            <a:endParaRPr lang="en-US" sz="2400" dirty="0"/>
          </a:p>
          <a:p>
            <a:r>
              <a:rPr lang="en-US" sz="2400" dirty="0"/>
              <a:t>This also shows the importance of being involved with adolescent's social and academic life to help increase positive health outcomes and behaviors.</a:t>
            </a:r>
            <a:endParaRPr lang="en-US" dirty="0"/>
          </a:p>
        </p:txBody>
      </p:sp>
    </p:spTree>
    <p:extLst>
      <p:ext uri="{BB962C8B-B14F-4D97-AF65-F5344CB8AC3E}">
        <p14:creationId xmlns:p14="http://schemas.microsoft.com/office/powerpoint/2010/main" val="3886802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AB4D3-B5D8-4405-ABFC-3C3FB04A345B}"/>
              </a:ext>
            </a:extLst>
          </p:cNvPr>
          <p:cNvSpPr>
            <a:spLocks noGrp="1"/>
          </p:cNvSpPr>
          <p:nvPr>
            <p:ph type="title"/>
          </p:nvPr>
        </p:nvSpPr>
        <p:spPr/>
        <p:txBody>
          <a:bodyPr/>
          <a:lstStyle/>
          <a:p>
            <a:r>
              <a:rPr lang="en-US" dirty="0"/>
              <a:t>Acknowledgements </a:t>
            </a:r>
          </a:p>
        </p:txBody>
      </p:sp>
      <p:sp>
        <p:nvSpPr>
          <p:cNvPr id="3" name="Content Placeholder 2">
            <a:extLst>
              <a:ext uri="{FF2B5EF4-FFF2-40B4-BE49-F238E27FC236}">
                <a16:creationId xmlns:a16="http://schemas.microsoft.com/office/drawing/2014/main" id="{A2A33C0A-4357-4BA3-86AB-59A563CFC256}"/>
              </a:ext>
            </a:extLst>
          </p:cNvPr>
          <p:cNvSpPr>
            <a:spLocks noGrp="1"/>
          </p:cNvSpPr>
          <p:nvPr>
            <p:ph idx="1"/>
          </p:nvPr>
        </p:nvSpPr>
        <p:spPr>
          <a:xfrm>
            <a:off x="913795" y="1995208"/>
            <a:ext cx="10353762" cy="4390055"/>
          </a:xfrm>
        </p:spPr>
        <p:txBody>
          <a:bodyPr>
            <a:normAutofit fontScale="77500" lnSpcReduction="20000"/>
          </a:bodyPr>
          <a:lstStyle/>
          <a:p>
            <a:r>
              <a:rPr lang="en-US" dirty="0"/>
              <a:t>A very special thank you to my mentors for  inspiring me, guiding my research, knowing my story, and believing in my hard work:</a:t>
            </a:r>
          </a:p>
          <a:p>
            <a:pPr marL="36900" indent="0">
              <a:buNone/>
            </a:pPr>
            <a:endParaRPr lang="en-US" dirty="0"/>
          </a:p>
          <a:p>
            <a:r>
              <a:rPr lang="en-US" dirty="0"/>
              <a:t>My long-time mentors, family, and friends from my community in San Bernardino</a:t>
            </a:r>
          </a:p>
          <a:p>
            <a:r>
              <a:rPr lang="en-US" dirty="0"/>
              <a:t>Everyone at Loma Linda University Institute of Community Partnerships </a:t>
            </a:r>
          </a:p>
          <a:p>
            <a:r>
              <a:rPr lang="en-US" dirty="0" err="1"/>
              <a:t>Nipher</a:t>
            </a:r>
            <a:r>
              <a:rPr lang="en-US" dirty="0"/>
              <a:t> Malika (MPH)</a:t>
            </a:r>
          </a:p>
          <a:p>
            <a:r>
              <a:rPr lang="en-US" dirty="0"/>
              <a:t>Andrew </a:t>
            </a:r>
            <a:r>
              <a:rPr lang="en-US" dirty="0" err="1"/>
              <a:t>Mashchak</a:t>
            </a:r>
            <a:r>
              <a:rPr lang="en-US" dirty="0"/>
              <a:t> (MPH)</a:t>
            </a:r>
          </a:p>
          <a:p>
            <a:r>
              <a:rPr lang="en-US" dirty="0"/>
              <a:t>David Shavlik (PhD) </a:t>
            </a:r>
          </a:p>
          <a:p>
            <a:r>
              <a:rPr lang="en-US" dirty="0"/>
              <a:t>Seth </a:t>
            </a:r>
            <a:r>
              <a:rPr lang="en-US" dirty="0" err="1"/>
              <a:t>Wiafe</a:t>
            </a:r>
            <a:r>
              <a:rPr lang="en-US" dirty="0"/>
              <a:t> (PhD)</a:t>
            </a:r>
          </a:p>
          <a:p>
            <a:pPr marL="450000" lvl="1" indent="0">
              <a:buNone/>
            </a:pPr>
            <a:endParaRPr lang="en-US" dirty="0"/>
          </a:p>
          <a:p>
            <a:pPr marL="450000" lvl="1" indent="0">
              <a:buNone/>
            </a:pPr>
            <a:endParaRPr lang="en-US" dirty="0"/>
          </a:p>
          <a:p>
            <a:pPr marL="72900" indent="0" algn="ctr">
              <a:buNone/>
            </a:pPr>
            <a:r>
              <a:rPr lang="en-US" sz="2800" i="1" dirty="0"/>
              <a:t>“The future belongs to those who believe in the beauty of their dreams” </a:t>
            </a:r>
          </a:p>
          <a:p>
            <a:pPr marL="72900" indent="0" algn="ctr">
              <a:buNone/>
            </a:pPr>
            <a:r>
              <a:rPr lang="en-US" sz="2800" dirty="0"/>
              <a:t>  Eleanor Roosevelt</a:t>
            </a:r>
          </a:p>
          <a:p>
            <a:endParaRPr lang="en-US" dirty="0"/>
          </a:p>
          <a:p>
            <a:endParaRPr lang="en-US" dirty="0"/>
          </a:p>
        </p:txBody>
      </p:sp>
    </p:spTree>
    <p:extLst>
      <p:ext uri="{BB962C8B-B14F-4D97-AF65-F5344CB8AC3E}">
        <p14:creationId xmlns:p14="http://schemas.microsoft.com/office/powerpoint/2010/main" val="509370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D0B5-C441-44B6-B619-2CA2E2461D21}"/>
              </a:ext>
            </a:extLst>
          </p:cNvPr>
          <p:cNvSpPr>
            <a:spLocks noGrp="1"/>
          </p:cNvSpPr>
          <p:nvPr>
            <p:ph type="title"/>
          </p:nvPr>
        </p:nvSpPr>
        <p:spPr>
          <a:xfrm>
            <a:off x="913795" y="-259829"/>
            <a:ext cx="10353762" cy="970450"/>
          </a:xfrm>
        </p:spPr>
        <p:txBody>
          <a:bodyPr/>
          <a:lstStyle/>
          <a:p>
            <a:r>
              <a:rPr lang="en-US" dirty="0"/>
              <a:t>References</a:t>
            </a:r>
          </a:p>
        </p:txBody>
      </p:sp>
      <p:sp>
        <p:nvSpPr>
          <p:cNvPr id="3" name="Content Placeholder 2">
            <a:extLst>
              <a:ext uri="{FF2B5EF4-FFF2-40B4-BE49-F238E27FC236}">
                <a16:creationId xmlns:a16="http://schemas.microsoft.com/office/drawing/2014/main" id="{12823C4C-0BD2-4EAA-A914-05B8D6D42C2F}"/>
              </a:ext>
            </a:extLst>
          </p:cNvPr>
          <p:cNvSpPr>
            <a:spLocks noGrp="1"/>
          </p:cNvSpPr>
          <p:nvPr>
            <p:ph idx="1"/>
          </p:nvPr>
        </p:nvSpPr>
        <p:spPr>
          <a:xfrm>
            <a:off x="0" y="584616"/>
            <a:ext cx="12191999" cy="6273383"/>
          </a:xfrm>
        </p:spPr>
        <p:txBody>
          <a:bodyPr>
            <a:normAutofit fontScale="25000" lnSpcReduction="20000"/>
          </a:bodyPr>
          <a:lstStyle/>
          <a:p>
            <a:r>
              <a:rPr lang="en-US" dirty="0">
                <a:effectLst/>
              </a:rPr>
              <a:t>APA. (2012). Presidential Task Force on Educational Disparities.</a:t>
            </a:r>
            <a:r>
              <a:rPr lang="en-US" i="1" dirty="0">
                <a:effectLst/>
              </a:rPr>
              <a:t> Ethnic and racial disparities in education: Psychology’s contributions to understanding and reducing disparities</a:t>
            </a:r>
            <a:r>
              <a:rPr lang="en-US" dirty="0">
                <a:effectLst/>
              </a:rPr>
              <a:t>. Retrieved from </a:t>
            </a:r>
            <a:r>
              <a:rPr lang="en-US" u="sng" dirty="0">
                <a:effectLst/>
                <a:hlinkClick r:id="rId2"/>
              </a:rPr>
              <a:t>http://www.apa.org/ed/resources/racial-disparities.aspx</a:t>
            </a:r>
            <a:endParaRPr lang="en-US" dirty="0">
              <a:effectLst/>
            </a:endParaRPr>
          </a:p>
          <a:p>
            <a:r>
              <a:rPr lang="en-US" dirty="0">
                <a:effectLst/>
              </a:rPr>
              <a:t>APA. (2017). Ethnic and Racial Minorities &amp; Socioeconomic Status. </a:t>
            </a:r>
            <a:r>
              <a:rPr lang="en-US" i="1" dirty="0">
                <a:effectLst/>
              </a:rPr>
              <a:t>American Psychological Association</a:t>
            </a:r>
            <a:r>
              <a:rPr lang="en-US" dirty="0">
                <a:effectLst/>
              </a:rPr>
              <a:t>. Retrieved from </a:t>
            </a:r>
            <a:r>
              <a:rPr lang="en-US" u="sng" dirty="0">
                <a:effectLst/>
                <a:hlinkClick r:id="rId3"/>
              </a:rPr>
              <a:t>https://www.apa.org/pi/ses/resources/publications/minorities</a:t>
            </a:r>
            <a:endParaRPr lang="en-US" dirty="0">
              <a:effectLst/>
            </a:endParaRPr>
          </a:p>
          <a:p>
            <a:r>
              <a:rPr lang="en-US" dirty="0">
                <a:effectLst/>
              </a:rPr>
              <a:t>Bayless, S. D., Jenson, J. M., Richmond, M. K., </a:t>
            </a:r>
            <a:r>
              <a:rPr lang="en-US" dirty="0" err="1">
                <a:effectLst/>
              </a:rPr>
              <a:t>Pampel</a:t>
            </a:r>
            <a:r>
              <a:rPr lang="en-US" dirty="0">
                <a:effectLst/>
              </a:rPr>
              <a:t>, F. C., Cook, M., &amp; Calhoun, M. (2018). Effects of an Afterschool Early Literacy Intervention on the Reading Skills of Children in Public Housing Communities. </a:t>
            </a:r>
            <a:r>
              <a:rPr lang="en-US" i="1" dirty="0">
                <a:effectLst/>
              </a:rPr>
              <a:t>Child &amp; Youth Care Forum, 47</a:t>
            </a:r>
            <a:r>
              <a:rPr lang="en-US" dirty="0">
                <a:effectLst/>
              </a:rPr>
              <a:t>(4), 537-561. doi:10.1007/s10566-018-9442-5</a:t>
            </a:r>
          </a:p>
          <a:p>
            <a:r>
              <a:rPr lang="en-US" dirty="0">
                <a:effectLst/>
              </a:rPr>
              <a:t>Casillas, A., Robbins, S., Allen, J., </a:t>
            </a:r>
            <a:r>
              <a:rPr lang="en-US" dirty="0" err="1">
                <a:effectLst/>
              </a:rPr>
              <a:t>Kuo</a:t>
            </a:r>
            <a:r>
              <a:rPr lang="en-US" dirty="0">
                <a:effectLst/>
              </a:rPr>
              <a:t>, Y.-L., Hanson, M. A., &amp; </a:t>
            </a:r>
            <a:r>
              <a:rPr lang="en-US" dirty="0" err="1">
                <a:effectLst/>
              </a:rPr>
              <a:t>Schmeiser</a:t>
            </a:r>
            <a:r>
              <a:rPr lang="en-US" dirty="0">
                <a:effectLst/>
              </a:rPr>
              <a:t>, C. (2012). Predicting early academic failure in high school from prior academic achievement, psychosocial characteristics, and behavior. </a:t>
            </a:r>
            <a:r>
              <a:rPr lang="en-US" i="1" dirty="0">
                <a:effectLst/>
              </a:rPr>
              <a:t>Journal of Educational Psychology, 104</a:t>
            </a:r>
            <a:r>
              <a:rPr lang="en-US" dirty="0">
                <a:effectLst/>
              </a:rPr>
              <a:t>(2), 407. </a:t>
            </a:r>
          </a:p>
          <a:p>
            <a:r>
              <a:rPr lang="en-US" dirty="0">
                <a:effectLst/>
              </a:rPr>
              <a:t>Conger, R. D., Conger, K. J., &amp; Martin, M. J. (2010). Socioeconomic Status, Family Processes, and Individual Development. </a:t>
            </a:r>
            <a:r>
              <a:rPr lang="en-US" i="1" dirty="0">
                <a:effectLst/>
              </a:rPr>
              <a:t>Journal of marriage and the family, 72</a:t>
            </a:r>
            <a:r>
              <a:rPr lang="en-US" dirty="0">
                <a:effectLst/>
              </a:rPr>
              <a:t>(3), 685-704. doi:10.1111/j.1741-3737.2010.00725.x</a:t>
            </a:r>
          </a:p>
          <a:p>
            <a:r>
              <a:rPr lang="en-US" dirty="0">
                <a:effectLst/>
              </a:rPr>
              <a:t>Cox, R. G., Zhang, L., Johnson, W. D., &amp; Bender, D. R. (2007). Academic Performance and Substance Use: Findings From a State Survey of Public High School Students. </a:t>
            </a:r>
            <a:r>
              <a:rPr lang="en-US" i="1" dirty="0">
                <a:effectLst/>
              </a:rPr>
              <a:t>Journal of School Health, 77</a:t>
            </a:r>
            <a:r>
              <a:rPr lang="en-US" dirty="0">
                <a:effectLst/>
              </a:rPr>
              <a:t>(3), 109-115. doi:10.1111/j.1746-1561.2007.00179.x</a:t>
            </a:r>
          </a:p>
          <a:p>
            <a:r>
              <a:rPr lang="en-US" dirty="0" err="1">
                <a:effectLst/>
              </a:rPr>
              <a:t>Crede</a:t>
            </a:r>
            <a:r>
              <a:rPr lang="en-US" dirty="0">
                <a:effectLst/>
              </a:rPr>
              <a:t>, J., </a:t>
            </a:r>
            <a:r>
              <a:rPr lang="en-US" dirty="0" err="1">
                <a:effectLst/>
              </a:rPr>
              <a:t>Wirthwein</a:t>
            </a:r>
            <a:r>
              <a:rPr lang="en-US" dirty="0">
                <a:effectLst/>
              </a:rPr>
              <a:t>, L., </a:t>
            </a:r>
            <a:r>
              <a:rPr lang="en-US" dirty="0" err="1">
                <a:effectLst/>
              </a:rPr>
              <a:t>McElvany</a:t>
            </a:r>
            <a:r>
              <a:rPr lang="en-US" dirty="0">
                <a:effectLst/>
              </a:rPr>
              <a:t>, N., &amp; </a:t>
            </a:r>
            <a:r>
              <a:rPr lang="en-US" dirty="0" err="1">
                <a:effectLst/>
              </a:rPr>
              <a:t>Steinmayr</a:t>
            </a:r>
            <a:r>
              <a:rPr lang="en-US" dirty="0">
                <a:effectLst/>
              </a:rPr>
              <a:t>, R. (2015). Adolescents' academic achievement and life satisfaction: the role of parents' education. </a:t>
            </a:r>
            <a:r>
              <a:rPr lang="en-US" i="1" dirty="0">
                <a:effectLst/>
              </a:rPr>
              <a:t>Frontiers in psychology, 6</a:t>
            </a:r>
            <a:r>
              <a:rPr lang="en-US" dirty="0">
                <a:effectLst/>
              </a:rPr>
              <a:t>, 52-52. doi:10.3389/fpsyg.2015.00052</a:t>
            </a:r>
          </a:p>
          <a:p>
            <a:r>
              <a:rPr lang="en-US" dirty="0">
                <a:effectLst/>
              </a:rPr>
              <a:t>Crowe, J., Lacy, C., &amp; Columbus, Y. (2018). Barriers to Food Security and Community Stress in an Urban Food Desert. </a:t>
            </a:r>
            <a:r>
              <a:rPr lang="en-US" i="1" dirty="0">
                <a:effectLst/>
              </a:rPr>
              <a:t>Urban Science, 2</a:t>
            </a:r>
            <a:r>
              <a:rPr lang="en-US" dirty="0">
                <a:effectLst/>
              </a:rPr>
              <a:t>(2). doi:10.3390/urbansci2020046</a:t>
            </a:r>
          </a:p>
          <a:p>
            <a:r>
              <a:rPr lang="en-US" dirty="0">
                <a:effectLst/>
              </a:rPr>
              <a:t>Cybele Raver, C., &amp; Blair, C. (2016). Neuroscientific Insights: Attention, Working Memory, and Inhibitory Control. </a:t>
            </a:r>
            <a:r>
              <a:rPr lang="en-US" i="1" dirty="0">
                <a:effectLst/>
              </a:rPr>
              <a:t>Future of Children, 26</a:t>
            </a:r>
            <a:r>
              <a:rPr lang="en-US" dirty="0">
                <a:effectLst/>
              </a:rPr>
              <a:t>(2), 95-118. doi:10.1353/foc.2016.0014</a:t>
            </a:r>
          </a:p>
          <a:p>
            <a:r>
              <a:rPr lang="en-US" dirty="0">
                <a:effectLst/>
              </a:rPr>
              <a:t>Foster, C. E., Horwitz, A., Thomas, A., Opperman, K., Gipson, P., Burnside, A., . . . King, C. A. (2017). Connectedness to family, school, peers, and community in socially vulnerable adolescents. </a:t>
            </a:r>
            <a:r>
              <a:rPr lang="en-US" i="1" dirty="0">
                <a:effectLst/>
              </a:rPr>
              <a:t>Children and youth services review, 81</a:t>
            </a:r>
            <a:r>
              <a:rPr lang="en-US" dirty="0">
                <a:effectLst/>
              </a:rPr>
              <a:t>, 321-331. doi:10.1016/j.childyouth.2017.08.011</a:t>
            </a:r>
          </a:p>
          <a:p>
            <a:r>
              <a:rPr lang="en-US" dirty="0" err="1">
                <a:effectLst/>
              </a:rPr>
              <a:t>Frndak</a:t>
            </a:r>
            <a:r>
              <a:rPr lang="en-US" dirty="0">
                <a:effectLst/>
              </a:rPr>
              <a:t>, S. E. (2014). An ecological study of food desert prevalence and 4th grade academic achievement in New York State school districts. </a:t>
            </a:r>
            <a:r>
              <a:rPr lang="en-US" i="1" dirty="0">
                <a:effectLst/>
              </a:rPr>
              <a:t>Journal of Public Health Research, 3</a:t>
            </a:r>
            <a:r>
              <a:rPr lang="en-US" dirty="0">
                <a:effectLst/>
              </a:rPr>
              <a:t>(3), 130-137. doi:10.4081/jphr.2014.319</a:t>
            </a:r>
          </a:p>
          <a:p>
            <a:r>
              <a:rPr lang="en-US" dirty="0">
                <a:effectLst/>
              </a:rPr>
              <a:t>Gómez-Pinilla, F. (2008). Brain foods: the effects of nutrients on brain function. </a:t>
            </a:r>
            <a:r>
              <a:rPr lang="en-US" i="1" dirty="0">
                <a:effectLst/>
              </a:rPr>
              <a:t>Nature reviews. Neuroscience, 9</a:t>
            </a:r>
            <a:r>
              <a:rPr lang="en-US" dirty="0">
                <a:effectLst/>
              </a:rPr>
              <a:t>(7), 568-578. doi:10.1038/nrn2421</a:t>
            </a:r>
          </a:p>
          <a:p>
            <a:r>
              <a:rPr lang="en-US" dirty="0">
                <a:effectLst/>
              </a:rPr>
              <a:t>Hahn, R. A., &amp; Truman, B. I. (2015). Education Improves Public Health and Promotes Health Equity. </a:t>
            </a:r>
            <a:r>
              <a:rPr lang="en-US" i="1" dirty="0">
                <a:effectLst/>
              </a:rPr>
              <a:t>International journal of health services : planning, administration, evaluation, 45</a:t>
            </a:r>
            <a:r>
              <a:rPr lang="en-US" dirty="0">
                <a:effectLst/>
              </a:rPr>
              <a:t>(4), 657-678. doi:10.1177/0020731415585986</a:t>
            </a:r>
          </a:p>
          <a:p>
            <a:r>
              <a:rPr lang="en-US" dirty="0">
                <a:effectLst/>
              </a:rPr>
              <a:t>Haynie, D. L., Silver, E., &amp; Teasdale, B. (2006). Neighborhood Characteristics, Peer Networks, and Adolescent Violence. </a:t>
            </a:r>
            <a:r>
              <a:rPr lang="en-US" i="1" dirty="0">
                <a:effectLst/>
              </a:rPr>
              <a:t>Journal of Quantitative Criminology, 22</a:t>
            </a:r>
            <a:r>
              <a:rPr lang="en-US" dirty="0">
                <a:effectLst/>
              </a:rPr>
              <a:t>(2), 147-169. doi:10.1007/s10940-006-9006-y</a:t>
            </a:r>
          </a:p>
          <a:p>
            <a:r>
              <a:rPr lang="en-US" dirty="0" err="1">
                <a:effectLst/>
              </a:rPr>
              <a:t>Herruzo</a:t>
            </a:r>
            <a:r>
              <a:rPr lang="en-US" dirty="0">
                <a:effectLst/>
              </a:rPr>
              <a:t>, C., Raya </a:t>
            </a:r>
            <a:r>
              <a:rPr lang="en-US" dirty="0" err="1">
                <a:effectLst/>
              </a:rPr>
              <a:t>Trenas</a:t>
            </a:r>
            <a:r>
              <a:rPr lang="en-US" dirty="0">
                <a:effectLst/>
              </a:rPr>
              <a:t>, A., Pino, M. J., &amp; </a:t>
            </a:r>
            <a:r>
              <a:rPr lang="en-US" dirty="0" err="1">
                <a:effectLst/>
              </a:rPr>
              <a:t>Herruzo</a:t>
            </a:r>
            <a:r>
              <a:rPr lang="en-US" dirty="0">
                <a:effectLst/>
              </a:rPr>
              <a:t>, J. (2020). Study of the Differential Consequences of Neglect and Poverty on Adaptive and Maladaptive Behavior in Children. </a:t>
            </a:r>
            <a:r>
              <a:rPr lang="en-US" i="1" dirty="0">
                <a:effectLst/>
              </a:rPr>
              <a:t>Int J Environ Res Public Health, 17</a:t>
            </a:r>
            <a:r>
              <a:rPr lang="en-US" dirty="0">
                <a:effectLst/>
              </a:rPr>
              <a:t>(3). doi:10.3390/ijerph17030739</a:t>
            </a:r>
          </a:p>
          <a:p>
            <a:r>
              <a:rPr lang="en-US" dirty="0" err="1">
                <a:effectLst/>
              </a:rPr>
              <a:t>Hilmers</a:t>
            </a:r>
            <a:r>
              <a:rPr lang="en-US" dirty="0">
                <a:effectLst/>
              </a:rPr>
              <a:t>, A., </a:t>
            </a:r>
            <a:r>
              <a:rPr lang="en-US" dirty="0" err="1">
                <a:effectLst/>
              </a:rPr>
              <a:t>Hilmers</a:t>
            </a:r>
            <a:r>
              <a:rPr lang="en-US" dirty="0">
                <a:effectLst/>
              </a:rPr>
              <a:t>, D. C., &amp; Dave, J. (2012). Neighborhood disparities in access to healthy foods and their effects on environmental justice. </a:t>
            </a:r>
            <a:r>
              <a:rPr lang="en-US" i="1" dirty="0">
                <a:effectLst/>
              </a:rPr>
              <a:t>American journal of public health, 102</a:t>
            </a:r>
            <a:r>
              <a:rPr lang="en-US" dirty="0">
                <a:effectLst/>
              </a:rPr>
              <a:t>(9), 1644-1654. doi:10.2105/AJPH.2012.300865</a:t>
            </a:r>
          </a:p>
          <a:p>
            <a:r>
              <a:rPr lang="en-US" dirty="0">
                <a:effectLst/>
              </a:rPr>
              <a:t>Hughes, J. N., Cao, Q., West, S. G., Allee Smith, P., &amp; Cerda, C. (2017). Effect of retention in elementary grades on dropping out of school early. </a:t>
            </a:r>
            <a:r>
              <a:rPr lang="en-US" i="1" dirty="0">
                <a:effectLst/>
              </a:rPr>
              <a:t>Journal of school psychology, 65</a:t>
            </a:r>
            <a:r>
              <a:rPr lang="en-US" dirty="0">
                <a:effectLst/>
              </a:rPr>
              <a:t>, 11-27. doi:10.1016/j.jsp.2017.06.003</a:t>
            </a:r>
          </a:p>
          <a:p>
            <a:r>
              <a:rPr lang="en-US" dirty="0">
                <a:effectLst/>
              </a:rPr>
              <a:t>Hyde, J. S., &amp; Mertz, J. E. (2009). Gender, culture, and mathematics performance. </a:t>
            </a:r>
            <a:r>
              <a:rPr lang="en-US" i="1" dirty="0">
                <a:effectLst/>
              </a:rPr>
              <a:t>Proceedings of the National Academy of Sciences of the United States of America, 106</a:t>
            </a:r>
            <a:r>
              <a:rPr lang="en-US" dirty="0">
                <a:effectLst/>
              </a:rPr>
              <a:t>(22), 8801-8807. doi:10.1073/pnas.0901265106</a:t>
            </a:r>
          </a:p>
          <a:p>
            <a:r>
              <a:rPr lang="en-US" dirty="0">
                <a:effectLst/>
              </a:rPr>
              <a:t>Jensen, E. (2009). </a:t>
            </a:r>
            <a:r>
              <a:rPr lang="en-US" i="1" dirty="0">
                <a:effectLst/>
              </a:rPr>
              <a:t>Teaching with poverty in mind : what being poor does to kids&amp;#39; brains and what schools can do about it</a:t>
            </a:r>
            <a:r>
              <a:rPr lang="en-US" dirty="0">
                <a:effectLst/>
              </a:rPr>
              <a:t>: Alexandria, Va. : ASCD, [2009] ©2009.</a:t>
            </a:r>
          </a:p>
          <a:p>
            <a:r>
              <a:rPr lang="en-US" dirty="0">
                <a:effectLst/>
              </a:rPr>
              <a:t>Johnson, W., </a:t>
            </a:r>
            <a:r>
              <a:rPr lang="en-US" dirty="0" err="1">
                <a:effectLst/>
              </a:rPr>
              <a:t>McGue</a:t>
            </a:r>
            <a:r>
              <a:rPr lang="en-US" dirty="0">
                <a:effectLst/>
              </a:rPr>
              <a:t>, M., &amp; </a:t>
            </a:r>
            <a:r>
              <a:rPr lang="en-US" dirty="0" err="1">
                <a:effectLst/>
              </a:rPr>
              <a:t>Iacono</a:t>
            </a:r>
            <a:r>
              <a:rPr lang="en-US" dirty="0">
                <a:effectLst/>
              </a:rPr>
              <a:t>, W. G. (2007). Socioeconomic Status and School Grades: Placing their Association in Broader Context in a Sample of Biological and Adoptive Families. </a:t>
            </a:r>
            <a:r>
              <a:rPr lang="en-US" i="1" dirty="0">
                <a:effectLst/>
              </a:rPr>
              <a:t>Intelligence, 35</a:t>
            </a:r>
            <a:r>
              <a:rPr lang="en-US" dirty="0">
                <a:effectLst/>
              </a:rPr>
              <a:t>(6), 526-541. doi:10.1016/j.intell.2006.09.006</a:t>
            </a:r>
          </a:p>
          <a:p>
            <a:r>
              <a:rPr lang="en-US" dirty="0">
                <a:effectLst/>
              </a:rPr>
              <a:t>Kim, S., Mazza, J., </a:t>
            </a:r>
            <a:r>
              <a:rPr lang="en-US" dirty="0" err="1">
                <a:effectLst/>
              </a:rPr>
              <a:t>Zwanziger</a:t>
            </a:r>
            <a:r>
              <a:rPr lang="en-US" dirty="0">
                <a:effectLst/>
              </a:rPr>
              <a:t>, J., &amp; Henry, D. (2014). School and Behavioral Outcomes Among Inner City Children: Five-Year Follow-Up. </a:t>
            </a:r>
            <a:r>
              <a:rPr lang="en-US" i="1" dirty="0">
                <a:effectLst/>
              </a:rPr>
              <a:t>Urban education, 49</a:t>
            </a:r>
            <a:r>
              <a:rPr lang="en-US" dirty="0">
                <a:effectLst/>
              </a:rPr>
              <a:t>(7), 835-856. doi:10.1177/0042085913501895</a:t>
            </a:r>
          </a:p>
          <a:p>
            <a:r>
              <a:rPr lang="en-US" dirty="0">
                <a:effectLst/>
              </a:rPr>
              <a:t>Li, S., Xu, Q., &amp; Xia, R. (2020). Relationship Between SES and Academic Achievement of Junior High School Students in China: The Mediating Effect of Self-Concept. </a:t>
            </a:r>
            <a:r>
              <a:rPr lang="en-US" i="1" dirty="0">
                <a:effectLst/>
              </a:rPr>
              <a:t>Frontiers in psychology, 10</a:t>
            </a:r>
            <a:r>
              <a:rPr lang="en-US" dirty="0">
                <a:effectLst/>
              </a:rPr>
              <a:t>, 2513-2513. doi:10.3389/fpsyg.2019.02513</a:t>
            </a:r>
          </a:p>
          <a:p>
            <a:r>
              <a:rPr lang="en-US" dirty="0" err="1">
                <a:effectLst/>
              </a:rPr>
              <a:t>Luttenberger</a:t>
            </a:r>
            <a:r>
              <a:rPr lang="en-US" dirty="0">
                <a:effectLst/>
              </a:rPr>
              <a:t>, S., </a:t>
            </a:r>
            <a:r>
              <a:rPr lang="en-US" dirty="0" err="1">
                <a:effectLst/>
              </a:rPr>
              <a:t>Wimmer</a:t>
            </a:r>
            <a:r>
              <a:rPr lang="en-US" dirty="0">
                <a:effectLst/>
              </a:rPr>
              <a:t>, S., &amp; </a:t>
            </a:r>
            <a:r>
              <a:rPr lang="en-US" dirty="0" err="1">
                <a:effectLst/>
              </a:rPr>
              <a:t>Paechter</a:t>
            </a:r>
            <a:r>
              <a:rPr lang="en-US" dirty="0">
                <a:effectLst/>
              </a:rPr>
              <a:t>, M. (2018). Spotlight on math anxiety. </a:t>
            </a:r>
            <a:r>
              <a:rPr lang="en-US" i="1" dirty="0">
                <a:effectLst/>
              </a:rPr>
              <a:t>Psychology research and behavior management, 11</a:t>
            </a:r>
            <a:r>
              <a:rPr lang="en-US" dirty="0">
                <a:effectLst/>
              </a:rPr>
              <a:t>, 311-322. doi:10.2147/PRBM.S141421</a:t>
            </a:r>
          </a:p>
          <a:p>
            <a:r>
              <a:rPr lang="en-US" dirty="0">
                <a:effectLst/>
              </a:rPr>
              <a:t>Manly, J. T., Lynch, M., </a:t>
            </a:r>
            <a:r>
              <a:rPr lang="en-US" dirty="0" err="1">
                <a:effectLst/>
              </a:rPr>
              <a:t>Oshri</a:t>
            </a:r>
            <a:r>
              <a:rPr lang="en-US" dirty="0">
                <a:effectLst/>
              </a:rPr>
              <a:t>, A., Herzog, M., &amp; </a:t>
            </a:r>
            <a:r>
              <a:rPr lang="en-US" dirty="0" err="1">
                <a:effectLst/>
              </a:rPr>
              <a:t>Wortel</a:t>
            </a:r>
            <a:r>
              <a:rPr lang="en-US" dirty="0">
                <a:effectLst/>
              </a:rPr>
              <a:t>, S. N. (2013). The impact of neglect on initial adaptation to school. </a:t>
            </a:r>
            <a:r>
              <a:rPr lang="en-US" i="1" dirty="0">
                <a:effectLst/>
              </a:rPr>
              <a:t>Child maltreatment, 18</a:t>
            </a:r>
            <a:r>
              <a:rPr lang="en-US" dirty="0">
                <a:effectLst/>
              </a:rPr>
              <a:t>(3), 155-170. doi:10.1177/1077559513496144</a:t>
            </a:r>
          </a:p>
          <a:p>
            <a:r>
              <a:rPr lang="en-US" dirty="0">
                <a:effectLst/>
              </a:rPr>
              <a:t>Mayo, A., &amp; Siraj, I. (2015). Parenting practices and children’s academic success in low-SES families. </a:t>
            </a:r>
            <a:r>
              <a:rPr lang="en-US" i="1" dirty="0">
                <a:effectLst/>
              </a:rPr>
              <a:t>Oxford Review of Education, 41</a:t>
            </a:r>
            <a:r>
              <a:rPr lang="en-US" dirty="0">
                <a:effectLst/>
              </a:rPr>
              <a:t>(1), 47-63. doi:10.1080/03054985.2014.995160</a:t>
            </a:r>
          </a:p>
          <a:p>
            <a:r>
              <a:rPr lang="en-US" dirty="0">
                <a:effectLst/>
              </a:rPr>
              <a:t>Meade, E. E. (2014). Overview of Community Characteristics in Areas with Concentrated Poverty </a:t>
            </a:r>
            <a:r>
              <a:rPr lang="en-US" i="1" dirty="0">
                <a:effectLst/>
              </a:rPr>
              <a:t>Department of Health and Human Services</a:t>
            </a:r>
            <a:r>
              <a:rPr lang="en-US" dirty="0">
                <a:effectLst/>
              </a:rPr>
              <a:t>. </a:t>
            </a:r>
          </a:p>
          <a:p>
            <a:r>
              <a:rPr lang="en-US" dirty="0">
                <a:effectLst/>
              </a:rPr>
              <a:t>Moffitt, T. E., &amp; Klaus-</a:t>
            </a:r>
            <a:r>
              <a:rPr lang="en-US" dirty="0" err="1">
                <a:effectLst/>
              </a:rPr>
              <a:t>Grawe</a:t>
            </a:r>
            <a:r>
              <a:rPr lang="en-US" dirty="0">
                <a:effectLst/>
              </a:rPr>
              <a:t> Think, T. (2013). Childhood exposure to violence and lifelong health: clinical intervention science and stress-biology research join forces. </a:t>
            </a:r>
            <a:r>
              <a:rPr lang="en-US" i="1" dirty="0">
                <a:effectLst/>
              </a:rPr>
              <a:t>Development and psychopathology, 25</a:t>
            </a:r>
            <a:r>
              <a:rPr lang="en-US" dirty="0">
                <a:effectLst/>
              </a:rPr>
              <a:t>(4 Pt 2), 1619-1634. doi:10.1017/S0954579413000801</a:t>
            </a:r>
          </a:p>
          <a:p>
            <a:r>
              <a:rPr lang="en-US" dirty="0">
                <a:effectLst/>
              </a:rPr>
              <a:t>Moradi </a:t>
            </a:r>
            <a:r>
              <a:rPr lang="en-US" dirty="0" err="1">
                <a:effectLst/>
              </a:rPr>
              <a:t>Sheykhjan</a:t>
            </a:r>
            <a:r>
              <a:rPr lang="en-US" dirty="0">
                <a:effectLst/>
              </a:rPr>
              <a:t>, T., &amp; Jabari, K. (2014). Self-Esteem and Academic Achievement of High School Students.</a:t>
            </a:r>
            <a:r>
              <a:rPr lang="en-US" i="1" dirty="0">
                <a:effectLst/>
              </a:rPr>
              <a:t> 2</a:t>
            </a:r>
            <a:r>
              <a:rPr lang="en-US" dirty="0">
                <a:effectLst/>
              </a:rPr>
              <a:t>, 38. </a:t>
            </a:r>
          </a:p>
          <a:p>
            <a:r>
              <a:rPr lang="en-US" dirty="0">
                <a:effectLst/>
              </a:rPr>
              <a:t>Navarro, J.-J., García-Rubio, J., &amp; Olivares, P. R. (2015). The Relative Age Effect and Its Influence on Academic Performance. </a:t>
            </a:r>
            <a:r>
              <a:rPr lang="en-US" i="1" dirty="0" err="1">
                <a:effectLst/>
              </a:rPr>
              <a:t>PloS</a:t>
            </a:r>
            <a:r>
              <a:rPr lang="en-US" i="1" dirty="0">
                <a:effectLst/>
              </a:rPr>
              <a:t> one, 10</a:t>
            </a:r>
            <a:r>
              <a:rPr lang="en-US" dirty="0">
                <a:effectLst/>
              </a:rPr>
              <a:t>(10), e0141895-e0141895. doi:10.1371/journal.pone.0141895</a:t>
            </a:r>
          </a:p>
          <a:p>
            <a:r>
              <a:rPr lang="en-US" dirty="0" err="1">
                <a:effectLst/>
              </a:rPr>
              <a:t>Neckerman</a:t>
            </a:r>
            <a:r>
              <a:rPr lang="en-US" dirty="0">
                <a:effectLst/>
              </a:rPr>
              <a:t>, K. M., </a:t>
            </a:r>
            <a:r>
              <a:rPr lang="en-US" dirty="0" err="1">
                <a:effectLst/>
              </a:rPr>
              <a:t>Lovasi</a:t>
            </a:r>
            <a:r>
              <a:rPr lang="en-US" dirty="0">
                <a:effectLst/>
              </a:rPr>
              <a:t>, G. S., Davies, S., </a:t>
            </a:r>
            <a:r>
              <a:rPr lang="en-US" dirty="0" err="1">
                <a:effectLst/>
              </a:rPr>
              <a:t>Purciel</a:t>
            </a:r>
            <a:r>
              <a:rPr lang="en-US" dirty="0">
                <a:effectLst/>
              </a:rPr>
              <a:t>, M., Quinn, J., Feder, E., . . . Rundle, A. (2009). Disparities in urban neighborhood conditions: evidence from GIS measures and field observation in New York City. </a:t>
            </a:r>
            <a:r>
              <a:rPr lang="en-US" i="1" dirty="0">
                <a:effectLst/>
              </a:rPr>
              <a:t>J Public Health Policy, 30 Suppl 1</a:t>
            </a:r>
            <a:r>
              <a:rPr lang="en-US" dirty="0">
                <a:effectLst/>
              </a:rPr>
              <a:t>, S264-285. doi:10.1057/jphp.2008.47</a:t>
            </a:r>
          </a:p>
          <a:p>
            <a:r>
              <a:rPr lang="en-US" dirty="0">
                <a:effectLst/>
              </a:rPr>
              <a:t>Neff, R. A., Palmer, A. M., McKenzie, S. E., &amp; Lawrence, R. S. (2009). Food Systems and Public Health Disparities. </a:t>
            </a:r>
            <a:r>
              <a:rPr lang="en-US" i="1" dirty="0">
                <a:effectLst/>
              </a:rPr>
              <a:t>Journal of hunger &amp; environmental nutrition, 4</a:t>
            </a:r>
            <a:r>
              <a:rPr lang="en-US" dirty="0">
                <a:effectLst/>
              </a:rPr>
              <a:t>(3-4), 282-314. doi:10.1080/19320240903337041</a:t>
            </a:r>
          </a:p>
          <a:p>
            <a:r>
              <a:rPr lang="en-US" dirty="0">
                <a:effectLst/>
              </a:rPr>
              <a:t>Noonan, A. S., Velasco-Mondragon, H. E., &amp; Wagner, F. A. (2016). Improving the health of African Americans in the USA: an overdue opportunity for social justice. </a:t>
            </a:r>
            <a:r>
              <a:rPr lang="en-US" i="1" dirty="0">
                <a:effectLst/>
              </a:rPr>
              <a:t>Public health reviews, 37</a:t>
            </a:r>
            <a:r>
              <a:rPr lang="en-US" dirty="0">
                <a:effectLst/>
              </a:rPr>
              <a:t>, 12-12. doi:10.1186/s40985-016-0025-4</a:t>
            </a:r>
          </a:p>
          <a:p>
            <a:r>
              <a:rPr lang="en-US" dirty="0" err="1">
                <a:effectLst/>
              </a:rPr>
              <a:t>Pechtel</a:t>
            </a:r>
            <a:r>
              <a:rPr lang="en-US" dirty="0">
                <a:effectLst/>
              </a:rPr>
              <a:t>, P., &amp; </a:t>
            </a:r>
            <a:r>
              <a:rPr lang="en-US" dirty="0" err="1">
                <a:effectLst/>
              </a:rPr>
              <a:t>Pizzagalli</a:t>
            </a:r>
            <a:r>
              <a:rPr lang="en-US" dirty="0">
                <a:effectLst/>
              </a:rPr>
              <a:t>, D. A. (2011). Effects of early life stress on cognitive and affective function: an integrated review of human literature. </a:t>
            </a:r>
            <a:r>
              <a:rPr lang="en-US" i="1" dirty="0">
                <a:effectLst/>
              </a:rPr>
              <a:t>Psychopharmacology, 214</a:t>
            </a:r>
            <a:r>
              <a:rPr lang="en-US" dirty="0">
                <a:effectLst/>
              </a:rPr>
              <a:t>(1), 55-70. doi:10.1007/s00213-010-2009-2</a:t>
            </a:r>
          </a:p>
          <a:p>
            <a:r>
              <a:rPr lang="en-US" dirty="0">
                <a:effectLst/>
              </a:rPr>
              <a:t>Rezaei-</a:t>
            </a:r>
            <a:r>
              <a:rPr lang="en-US" dirty="0" err="1">
                <a:effectLst/>
              </a:rPr>
              <a:t>Dehaghani</a:t>
            </a:r>
            <a:r>
              <a:rPr lang="en-US" dirty="0">
                <a:effectLst/>
              </a:rPr>
              <a:t>, A., </a:t>
            </a:r>
            <a:r>
              <a:rPr lang="en-US" dirty="0" err="1">
                <a:effectLst/>
              </a:rPr>
              <a:t>Keshvari</a:t>
            </a:r>
            <a:r>
              <a:rPr lang="en-US" dirty="0">
                <a:effectLst/>
              </a:rPr>
              <a:t>, M., &amp; Paki, S. (2018). The Relationship between Family Functioning and Academic Achievement in Female High School Students of Isfahan, Iran, in 2013-2014. </a:t>
            </a:r>
            <a:r>
              <a:rPr lang="en-US" i="1" dirty="0">
                <a:effectLst/>
              </a:rPr>
              <a:t>Iranian journal of nursing and midwifery research, 23</a:t>
            </a:r>
            <a:r>
              <a:rPr lang="en-US" dirty="0">
                <a:effectLst/>
              </a:rPr>
              <a:t>(3), 183-187. doi:10.4103/ijnmr.IJNMR_87_17</a:t>
            </a:r>
          </a:p>
          <a:p>
            <a:r>
              <a:rPr lang="en-US" dirty="0" err="1">
                <a:effectLst/>
              </a:rPr>
              <a:t>Scaglioni</a:t>
            </a:r>
            <a:r>
              <a:rPr lang="en-US" dirty="0">
                <a:effectLst/>
              </a:rPr>
              <a:t>, S., De </a:t>
            </a:r>
            <a:r>
              <a:rPr lang="en-US" dirty="0" err="1">
                <a:effectLst/>
              </a:rPr>
              <a:t>Cosmi</a:t>
            </a:r>
            <a:r>
              <a:rPr lang="en-US" dirty="0">
                <a:effectLst/>
              </a:rPr>
              <a:t>, V., </a:t>
            </a:r>
            <a:r>
              <a:rPr lang="en-US" dirty="0" err="1">
                <a:effectLst/>
              </a:rPr>
              <a:t>Ciappolino</a:t>
            </a:r>
            <a:r>
              <a:rPr lang="en-US" dirty="0">
                <a:effectLst/>
              </a:rPr>
              <a:t>, V., </a:t>
            </a:r>
            <a:r>
              <a:rPr lang="en-US" dirty="0" err="1">
                <a:effectLst/>
              </a:rPr>
              <a:t>Parazzini</a:t>
            </a:r>
            <a:r>
              <a:rPr lang="en-US" dirty="0">
                <a:effectLst/>
              </a:rPr>
              <a:t>, F., Brambilla, P., &amp; </a:t>
            </a:r>
            <a:r>
              <a:rPr lang="en-US" dirty="0" err="1">
                <a:effectLst/>
              </a:rPr>
              <a:t>Agostoni</a:t>
            </a:r>
            <a:r>
              <a:rPr lang="en-US" dirty="0">
                <a:effectLst/>
              </a:rPr>
              <a:t>, C. (2018). Factors Influencing Children's Eating </a:t>
            </a:r>
            <a:r>
              <a:rPr lang="en-US" dirty="0" err="1">
                <a:effectLst/>
              </a:rPr>
              <a:t>Behaviours</a:t>
            </a:r>
            <a:r>
              <a:rPr lang="en-US" dirty="0">
                <a:effectLst/>
              </a:rPr>
              <a:t>. </a:t>
            </a:r>
            <a:r>
              <a:rPr lang="en-US" i="1" dirty="0">
                <a:effectLst/>
              </a:rPr>
              <a:t>Nutrients, 10</a:t>
            </a:r>
            <a:r>
              <a:rPr lang="en-US" dirty="0">
                <a:effectLst/>
              </a:rPr>
              <a:t>(6), 706. doi:10.3390/nu10060706</a:t>
            </a:r>
          </a:p>
          <a:p>
            <a:r>
              <a:rPr lang="en-US" dirty="0" err="1">
                <a:effectLst/>
              </a:rPr>
              <a:t>Topor</a:t>
            </a:r>
            <a:r>
              <a:rPr lang="en-US" dirty="0">
                <a:effectLst/>
              </a:rPr>
              <a:t>, D. R., Keane, S. P., Shelton, T. L., &amp; Calkins, S. D. (2010). Parent involvement and student academic performance: a multiple mediational analysis. </a:t>
            </a:r>
            <a:r>
              <a:rPr lang="en-US" i="1" dirty="0">
                <a:effectLst/>
              </a:rPr>
              <a:t>Journal of prevention &amp; intervention in the community, 38</a:t>
            </a:r>
            <a:r>
              <a:rPr lang="en-US" dirty="0">
                <a:effectLst/>
              </a:rPr>
              <a:t>(3), 183-197. doi:10.1080/10852352.2010.486297</a:t>
            </a:r>
          </a:p>
          <a:p>
            <a:r>
              <a:rPr lang="en-US" dirty="0">
                <a:effectLst/>
              </a:rPr>
              <a:t>Widener, M. J., Metcalf, S. S., &amp; Bar-Yam, Y. (2012). Developing a mobile produce distribution system for low-income urban residents in food deserts. </a:t>
            </a:r>
            <a:r>
              <a:rPr lang="en-US" i="1" dirty="0">
                <a:effectLst/>
              </a:rPr>
              <a:t>J Urban Health, 89</a:t>
            </a:r>
            <a:r>
              <a:rPr lang="en-US" dirty="0">
                <a:effectLst/>
              </a:rPr>
              <a:t>(5), 733-745. doi:10.1007/s11524-012-9677-7</a:t>
            </a:r>
          </a:p>
          <a:p>
            <a:pPr marL="36900" indent="0">
              <a:buNone/>
            </a:pPr>
            <a:endParaRPr lang="en-US" dirty="0"/>
          </a:p>
        </p:txBody>
      </p:sp>
    </p:spTree>
    <p:extLst>
      <p:ext uri="{BB962C8B-B14F-4D97-AF65-F5344CB8AC3E}">
        <p14:creationId xmlns:p14="http://schemas.microsoft.com/office/powerpoint/2010/main" val="157574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2940A3-09B6-4170-A665-29341EEEA4E1}"/>
              </a:ext>
            </a:extLst>
          </p:cNvPr>
          <p:cNvSpPr txBox="1">
            <a:spLocks/>
          </p:cNvSpPr>
          <p:nvPr/>
        </p:nvSpPr>
        <p:spPr>
          <a:xfrm>
            <a:off x="4044538" y="2675731"/>
            <a:ext cx="10515600" cy="1325563"/>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QUESTIONS</a:t>
            </a:r>
            <a:br>
              <a:rPr lang="en-US" dirty="0"/>
            </a:br>
            <a:endParaRPr lang="en-US" dirty="0"/>
          </a:p>
        </p:txBody>
      </p:sp>
      <p:pic>
        <p:nvPicPr>
          <p:cNvPr id="3" name="Picture 2" descr="A picture containing room&#10;&#10;Description automatically generated">
            <a:extLst>
              <a:ext uri="{FF2B5EF4-FFF2-40B4-BE49-F238E27FC236}">
                <a16:creationId xmlns:a16="http://schemas.microsoft.com/office/drawing/2014/main" id="{F2C32EBF-2E3A-479F-B8FA-43CBCD0FC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978" y="2675731"/>
            <a:ext cx="778213" cy="778213"/>
          </a:xfrm>
          <a:prstGeom prst="rect">
            <a:avLst/>
          </a:prstGeom>
        </p:spPr>
      </p:pic>
    </p:spTree>
    <p:extLst>
      <p:ext uri="{BB962C8B-B14F-4D97-AF65-F5344CB8AC3E}">
        <p14:creationId xmlns:p14="http://schemas.microsoft.com/office/powerpoint/2010/main" val="110129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0420-C947-4BA6-B319-251B97022C1E}"/>
              </a:ext>
            </a:extLst>
          </p:cNvPr>
          <p:cNvSpPr>
            <a:spLocks noGrp="1"/>
          </p:cNvSpPr>
          <p:nvPr>
            <p:ph type="title"/>
          </p:nvPr>
        </p:nvSpPr>
        <p:spPr>
          <a:xfrm>
            <a:off x="838200" y="-192767"/>
            <a:ext cx="10515600" cy="1055914"/>
          </a:xfrm>
        </p:spPr>
        <p:txBody>
          <a:bodyPr>
            <a:normAutofit fontScale="90000"/>
          </a:bodyPr>
          <a:lstStyle/>
          <a:p>
            <a:r>
              <a:rPr lang="en-US" sz="4000" dirty="0"/>
              <a:t>Crime on Low SES, and Academic Performance</a:t>
            </a:r>
          </a:p>
        </p:txBody>
      </p:sp>
      <p:sp>
        <p:nvSpPr>
          <p:cNvPr id="3" name="Content Placeholder 2">
            <a:extLst>
              <a:ext uri="{FF2B5EF4-FFF2-40B4-BE49-F238E27FC236}">
                <a16:creationId xmlns:a16="http://schemas.microsoft.com/office/drawing/2014/main" id="{0171E6AC-0AA0-4E89-A075-CC6F45F1DFA9}"/>
              </a:ext>
            </a:extLst>
          </p:cNvPr>
          <p:cNvSpPr>
            <a:spLocks noGrp="1"/>
          </p:cNvSpPr>
          <p:nvPr>
            <p:ph idx="1"/>
          </p:nvPr>
        </p:nvSpPr>
        <p:spPr>
          <a:xfrm>
            <a:off x="0" y="711200"/>
            <a:ext cx="12192000" cy="6146800"/>
          </a:xfrm>
        </p:spPr>
        <p:txBody>
          <a:bodyPr>
            <a:normAutofit/>
          </a:bodyPr>
          <a:lstStyle/>
          <a:p>
            <a:pPr marL="36900" indent="0">
              <a:buNone/>
            </a:pPr>
            <a:r>
              <a:rPr lang="en-US" sz="2400" dirty="0"/>
              <a:t>Low SES live in areas that have high crime rates (</a:t>
            </a:r>
            <a:r>
              <a:rPr lang="en-US" dirty="0">
                <a:effectLst/>
              </a:rPr>
              <a:t>Moffitt &amp; Klaus-</a:t>
            </a:r>
            <a:r>
              <a:rPr lang="en-US" dirty="0" err="1">
                <a:effectLst/>
              </a:rPr>
              <a:t>Grawe</a:t>
            </a:r>
            <a:r>
              <a:rPr lang="en-US" dirty="0">
                <a:effectLst/>
              </a:rPr>
              <a:t> Think, 2013)</a:t>
            </a:r>
            <a:r>
              <a:rPr lang="en-US" sz="2400" dirty="0"/>
              <a:t> </a:t>
            </a:r>
          </a:p>
          <a:p>
            <a:pPr lvl="1"/>
            <a:r>
              <a:rPr lang="en-US" sz="2000" dirty="0"/>
              <a:t>Higher rate of being involved or witnessing crime and violence</a:t>
            </a:r>
          </a:p>
          <a:p>
            <a:pPr lvl="1"/>
            <a:r>
              <a:rPr lang="en-US" sz="2000" dirty="0"/>
              <a:t>More Stress</a:t>
            </a:r>
          </a:p>
          <a:p>
            <a:pPr lvl="1"/>
            <a:endParaRPr lang="en-US" sz="2000" dirty="0">
              <a:sym typeface="Wingdings" panose="05000000000000000000" pitchFamily="2" charset="2"/>
            </a:endParaRPr>
          </a:p>
          <a:p>
            <a:pPr marL="0" indent="0">
              <a:buNone/>
            </a:pPr>
            <a:r>
              <a:rPr lang="en-US" sz="2400" dirty="0"/>
              <a:t>Decrease cognitive function of the brain</a:t>
            </a:r>
            <a:r>
              <a:rPr lang="en-US" dirty="0">
                <a:effectLst/>
              </a:rPr>
              <a:t> (Cybele Raver &amp; Blair, 2016).</a:t>
            </a:r>
            <a:endParaRPr lang="en-US" sz="2400" dirty="0"/>
          </a:p>
          <a:p>
            <a:pPr lvl="1"/>
            <a:r>
              <a:rPr lang="en-US" sz="2000" dirty="0"/>
              <a:t>Memory retention </a:t>
            </a:r>
          </a:p>
          <a:p>
            <a:pPr lvl="1"/>
            <a:r>
              <a:rPr lang="en-US" sz="2000" dirty="0"/>
              <a:t>Academic performance </a:t>
            </a:r>
          </a:p>
          <a:p>
            <a:pPr marL="457200" lvl="1" indent="0">
              <a:buNone/>
            </a:pPr>
            <a:endParaRPr lang="en-US" sz="2000" dirty="0"/>
          </a:p>
          <a:p>
            <a:pPr marL="36900" indent="0">
              <a:buNone/>
            </a:pPr>
            <a:r>
              <a:rPr lang="en-US" sz="2400" dirty="0"/>
              <a:t>Increases maladaptive behaviors </a:t>
            </a:r>
            <a:r>
              <a:rPr lang="en-US" sz="2400" dirty="0">
                <a:solidFill>
                  <a:schemeClr val="accent2"/>
                </a:solidFill>
              </a:rPr>
              <a:t>(</a:t>
            </a:r>
            <a:r>
              <a:rPr lang="en-US" dirty="0">
                <a:effectLst/>
              </a:rPr>
              <a:t>Haynie, Silver, &amp; Teasdale, 2006</a:t>
            </a:r>
            <a:r>
              <a:rPr lang="en-US" sz="2400" dirty="0">
                <a:solidFill>
                  <a:schemeClr val="accent2"/>
                </a:solidFill>
              </a:rPr>
              <a:t>)</a:t>
            </a:r>
            <a:endParaRPr lang="en-US" sz="2400" dirty="0"/>
          </a:p>
          <a:p>
            <a:pPr lvl="1"/>
            <a:r>
              <a:rPr lang="en-US" sz="2000" dirty="0"/>
              <a:t>Aggressiveness, violent behavior</a:t>
            </a:r>
          </a:p>
          <a:p>
            <a:pPr lvl="1"/>
            <a:r>
              <a:rPr lang="en-US" sz="2000" dirty="0"/>
              <a:t>Creates consequences towards academic performance(Haynie, Silver, &amp; Teasdale, 2006). </a:t>
            </a:r>
          </a:p>
        </p:txBody>
      </p:sp>
      <p:sp>
        <p:nvSpPr>
          <p:cNvPr id="6" name="Arrow: Down 5">
            <a:extLst>
              <a:ext uri="{FF2B5EF4-FFF2-40B4-BE49-F238E27FC236}">
                <a16:creationId xmlns:a16="http://schemas.microsoft.com/office/drawing/2014/main" id="{E0704497-9803-4E41-8FAE-6D7D74444D66}"/>
              </a:ext>
            </a:extLst>
          </p:cNvPr>
          <p:cNvSpPr/>
          <p:nvPr/>
        </p:nvSpPr>
        <p:spPr>
          <a:xfrm>
            <a:off x="2819400" y="2150610"/>
            <a:ext cx="293915" cy="413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7FA6DBC-19ED-4679-BD19-4E6F8FD0262A}"/>
              </a:ext>
            </a:extLst>
          </p:cNvPr>
          <p:cNvSpPr/>
          <p:nvPr/>
        </p:nvSpPr>
        <p:spPr>
          <a:xfrm>
            <a:off x="10795000" y="863147"/>
            <a:ext cx="914400" cy="12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6C71EA-B59F-41F4-AD8B-CEC0F97315DD}"/>
              </a:ext>
            </a:extLst>
          </p:cNvPr>
          <p:cNvSpPr/>
          <p:nvPr/>
        </p:nvSpPr>
        <p:spPr>
          <a:xfrm>
            <a:off x="11582400" y="863147"/>
            <a:ext cx="127000" cy="3806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292BD416-EA02-4CFE-AD49-CB4CBD507972}"/>
              </a:ext>
            </a:extLst>
          </p:cNvPr>
          <p:cNvSpPr/>
          <p:nvPr/>
        </p:nvSpPr>
        <p:spPr>
          <a:xfrm rot="10800000">
            <a:off x="8331084" y="4554731"/>
            <a:ext cx="3378316" cy="323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110248328">
            <a:extLst>
              <a:ext uri="{FF2B5EF4-FFF2-40B4-BE49-F238E27FC236}">
                <a16:creationId xmlns:a16="http://schemas.microsoft.com/office/drawing/2014/main" id="{0B8BEF27-EEDD-400C-81C7-CBEF9EF90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057" y="1847425"/>
            <a:ext cx="2124143" cy="15931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329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B905-A634-493E-925E-154D2F0E198F}"/>
              </a:ext>
            </a:extLst>
          </p:cNvPr>
          <p:cNvSpPr>
            <a:spLocks noGrp="1"/>
          </p:cNvSpPr>
          <p:nvPr>
            <p:ph type="title"/>
          </p:nvPr>
        </p:nvSpPr>
        <p:spPr>
          <a:xfrm>
            <a:off x="913795" y="0"/>
            <a:ext cx="10353762" cy="970450"/>
          </a:xfrm>
        </p:spPr>
        <p:txBody>
          <a:bodyPr>
            <a:normAutofit fontScale="90000"/>
          </a:bodyPr>
          <a:lstStyle/>
          <a:p>
            <a:r>
              <a:rPr lang="en-US" sz="3600" dirty="0"/>
              <a:t>Food Deserts on Low SES, and Academic Performance</a:t>
            </a:r>
          </a:p>
        </p:txBody>
      </p:sp>
      <p:sp>
        <p:nvSpPr>
          <p:cNvPr id="3" name="Content Placeholder 2">
            <a:extLst>
              <a:ext uri="{FF2B5EF4-FFF2-40B4-BE49-F238E27FC236}">
                <a16:creationId xmlns:a16="http://schemas.microsoft.com/office/drawing/2014/main" id="{FAECA895-6C3E-4BDD-8DDA-E68ECCDECC5B}"/>
              </a:ext>
            </a:extLst>
          </p:cNvPr>
          <p:cNvSpPr>
            <a:spLocks noGrp="1"/>
          </p:cNvSpPr>
          <p:nvPr>
            <p:ph idx="1"/>
          </p:nvPr>
        </p:nvSpPr>
        <p:spPr>
          <a:xfrm>
            <a:off x="739302" y="1270000"/>
            <a:ext cx="9912485" cy="5588000"/>
          </a:xfrm>
        </p:spPr>
        <p:txBody>
          <a:bodyPr>
            <a:normAutofit lnSpcReduction="10000"/>
          </a:bodyPr>
          <a:lstStyle/>
          <a:p>
            <a:pPr marL="36900" indent="0">
              <a:buNone/>
            </a:pPr>
            <a:r>
              <a:rPr lang="en-US" sz="2800" dirty="0"/>
              <a:t>Food deserts are areas that are considered to not have access to affordable healthy nutritious food but replaced with food sources that sell high saturated fats and carbohydrates </a:t>
            </a:r>
            <a:r>
              <a:rPr lang="en-US" sz="2400" dirty="0">
                <a:effectLst/>
              </a:rPr>
              <a:t>(Widener, Metcalf, &amp; Bar-Yam, 2012)</a:t>
            </a:r>
            <a:endParaRPr lang="en-US" sz="2800" dirty="0"/>
          </a:p>
          <a:p>
            <a:endParaRPr lang="en-US" sz="2800" dirty="0"/>
          </a:p>
          <a:p>
            <a:pPr marL="36900" indent="0">
              <a:buNone/>
            </a:pPr>
            <a:r>
              <a:rPr lang="en-US" sz="2800" dirty="0"/>
              <a:t>Research conducted in Food deserts has shown (</a:t>
            </a:r>
            <a:r>
              <a:rPr lang="en-US" sz="2800" dirty="0" err="1"/>
              <a:t>Frndak</a:t>
            </a:r>
            <a:r>
              <a:rPr lang="en-US" sz="2800" dirty="0"/>
              <a:t>, 2014).</a:t>
            </a:r>
          </a:p>
          <a:p>
            <a:pPr lvl="1"/>
            <a:r>
              <a:rPr lang="en-US" sz="2400" dirty="0"/>
              <a:t>Decrease in academic performance. </a:t>
            </a:r>
          </a:p>
          <a:p>
            <a:pPr lvl="1"/>
            <a:r>
              <a:rPr lang="en-US" sz="2400" dirty="0"/>
              <a:t>Increased consumption of high saturated fats and carbs can lead to detrimental cognitive effects that lead to poor academic performance.</a:t>
            </a:r>
          </a:p>
          <a:p>
            <a:endParaRPr lang="en-US" sz="2800" dirty="0"/>
          </a:p>
          <a:p>
            <a:pPr marL="0" indent="0">
              <a:buNone/>
            </a:pPr>
            <a:r>
              <a:rPr lang="en-US" sz="2800" dirty="0"/>
              <a:t>Areas of food deserts and high crime rates thrive together in low SES areas </a:t>
            </a:r>
            <a:r>
              <a:rPr lang="en-US" sz="2400" dirty="0">
                <a:effectLst/>
              </a:rPr>
              <a:t>(Crowe, Lacy, &amp; Columbus, 2018)</a:t>
            </a:r>
            <a:endParaRPr lang="en-US" sz="2800" dirty="0"/>
          </a:p>
        </p:txBody>
      </p:sp>
      <p:pic>
        <p:nvPicPr>
          <p:cNvPr id="8194" name="Picture 2" descr="Logos | McDonald's Corporation">
            <a:extLst>
              <a:ext uri="{FF2B5EF4-FFF2-40B4-BE49-F238E27FC236}">
                <a16:creationId xmlns:a16="http://schemas.microsoft.com/office/drawing/2014/main" id="{44F096AB-323B-4CEC-B57B-B1292A2595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52" r="24181"/>
          <a:stretch/>
        </p:blipFill>
        <p:spPr bwMode="auto">
          <a:xfrm>
            <a:off x="10828191" y="1014571"/>
            <a:ext cx="878732" cy="91185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7-Eleven | LinkedIn">
            <a:extLst>
              <a:ext uri="{FF2B5EF4-FFF2-40B4-BE49-F238E27FC236}">
                <a16:creationId xmlns:a16="http://schemas.microsoft.com/office/drawing/2014/main" id="{7C290FB9-CD90-425F-A960-E2DBF50655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8191" y="1970544"/>
            <a:ext cx="908726" cy="90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22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929F-4AD4-4449-9EE1-4BCA4E4774A3}"/>
              </a:ext>
            </a:extLst>
          </p:cNvPr>
          <p:cNvSpPr>
            <a:spLocks noGrp="1"/>
          </p:cNvSpPr>
          <p:nvPr>
            <p:ph type="title"/>
          </p:nvPr>
        </p:nvSpPr>
        <p:spPr>
          <a:xfrm>
            <a:off x="406400" y="48418"/>
            <a:ext cx="10515600" cy="1325563"/>
          </a:xfrm>
        </p:spPr>
        <p:txBody>
          <a:bodyPr/>
          <a:lstStyle/>
          <a:p>
            <a:r>
              <a:rPr lang="en-US" dirty="0"/>
              <a:t>Support</a:t>
            </a:r>
          </a:p>
        </p:txBody>
      </p:sp>
      <p:sp>
        <p:nvSpPr>
          <p:cNvPr id="3" name="Content Placeholder 2">
            <a:extLst>
              <a:ext uri="{FF2B5EF4-FFF2-40B4-BE49-F238E27FC236}">
                <a16:creationId xmlns:a16="http://schemas.microsoft.com/office/drawing/2014/main" id="{822459D4-648A-4901-B728-FD30644C3CBB}"/>
              </a:ext>
            </a:extLst>
          </p:cNvPr>
          <p:cNvSpPr>
            <a:spLocks noGrp="1"/>
          </p:cNvSpPr>
          <p:nvPr>
            <p:ph idx="1"/>
          </p:nvPr>
        </p:nvSpPr>
        <p:spPr>
          <a:xfrm>
            <a:off x="0" y="711200"/>
            <a:ext cx="12192000" cy="6146799"/>
          </a:xfrm>
        </p:spPr>
        <p:txBody>
          <a:bodyPr>
            <a:normAutofit/>
          </a:bodyPr>
          <a:lstStyle/>
          <a:p>
            <a:pPr marL="36900" indent="0">
              <a:buNone/>
            </a:pPr>
            <a:endParaRPr lang="en-US" sz="2400" dirty="0"/>
          </a:p>
          <a:p>
            <a:pPr marL="36900" indent="0">
              <a:buNone/>
            </a:pPr>
            <a:r>
              <a:rPr lang="en-US" sz="2400" dirty="0"/>
              <a:t>Family support towards a child’s education in low SES areas have shown to do better than individuals who did not have family support while living in the same environment </a:t>
            </a:r>
            <a:r>
              <a:rPr lang="en-US" dirty="0">
                <a:effectLst/>
              </a:rPr>
              <a:t>(Conger, Conger, &amp; Martin, 2010)</a:t>
            </a:r>
            <a:endParaRPr lang="en-US" sz="2400" dirty="0"/>
          </a:p>
          <a:p>
            <a:pPr marL="36900" indent="0">
              <a:buNone/>
            </a:pPr>
            <a:endParaRPr lang="en-US" sz="2400" dirty="0"/>
          </a:p>
          <a:p>
            <a:pPr marL="36900" indent="0">
              <a:buNone/>
            </a:pPr>
            <a:r>
              <a:rPr lang="en-US" sz="2400" u="sng" dirty="0"/>
              <a:t>Social support </a:t>
            </a:r>
            <a:r>
              <a:rPr lang="en-US" sz="2400" dirty="0"/>
              <a:t>from family, friends and teachers from school have acted as a buffer for better academic performance </a:t>
            </a:r>
            <a:r>
              <a:rPr lang="en-US" dirty="0">
                <a:effectLst/>
              </a:rPr>
              <a:t>(Rezaei-</a:t>
            </a:r>
            <a:r>
              <a:rPr lang="en-US" dirty="0" err="1">
                <a:effectLst/>
              </a:rPr>
              <a:t>Dehaghani</a:t>
            </a:r>
            <a:r>
              <a:rPr lang="en-US" dirty="0">
                <a:effectLst/>
              </a:rPr>
              <a:t>, </a:t>
            </a:r>
            <a:r>
              <a:rPr lang="en-US" dirty="0" err="1">
                <a:effectLst/>
              </a:rPr>
              <a:t>Keshvari</a:t>
            </a:r>
            <a:r>
              <a:rPr lang="en-US" dirty="0">
                <a:effectLst/>
              </a:rPr>
              <a:t>, &amp; Paki, 2018)</a:t>
            </a:r>
          </a:p>
          <a:p>
            <a:pPr lvl="1"/>
            <a:r>
              <a:rPr lang="en-US" dirty="0"/>
              <a:t>Even when a child comes from a low socioeconomic setting that has high rates  of socioeconomic stressors that lead to poor cognitive learning.</a:t>
            </a:r>
          </a:p>
          <a:p>
            <a:pPr lvl="1"/>
            <a:endParaRPr lang="en-US" sz="2000" dirty="0"/>
          </a:p>
          <a:p>
            <a:pPr marL="36900" indent="0">
              <a:buNone/>
            </a:pPr>
            <a:r>
              <a:rPr lang="en-US" sz="2400" dirty="0"/>
              <a:t>When a child is </a:t>
            </a:r>
            <a:r>
              <a:rPr lang="en-US" sz="2400" u="sng" dirty="0"/>
              <a:t>neglected</a:t>
            </a:r>
            <a:r>
              <a:rPr lang="en-US" sz="2400" dirty="0"/>
              <a:t> by family</a:t>
            </a:r>
          </a:p>
          <a:p>
            <a:pPr lvl="1"/>
            <a:r>
              <a:rPr lang="en-US" sz="2000" dirty="0"/>
              <a:t>Maladaptive behavior increase </a:t>
            </a:r>
            <a:r>
              <a:rPr lang="en-US" sz="2000" dirty="0">
                <a:sym typeface="Wingdings" panose="05000000000000000000" pitchFamily="2" charset="2"/>
              </a:rPr>
              <a:t> leads to poorer academic performance </a:t>
            </a:r>
          </a:p>
          <a:p>
            <a:pPr lvl="1"/>
            <a:r>
              <a:rPr lang="en-US" sz="2000" dirty="0"/>
              <a:t> High correlation between neglect and poverty level(</a:t>
            </a:r>
            <a:r>
              <a:rPr lang="en-US" sz="2000" dirty="0" err="1"/>
              <a:t>Herruzo</a:t>
            </a:r>
            <a:r>
              <a:rPr lang="en-US" sz="2000" dirty="0"/>
              <a:t>, Raya </a:t>
            </a:r>
            <a:r>
              <a:rPr lang="en-US" sz="2000" dirty="0" err="1"/>
              <a:t>Trenas</a:t>
            </a:r>
            <a:r>
              <a:rPr lang="en-US" sz="2000" dirty="0"/>
              <a:t>, Pino, &amp; </a:t>
            </a:r>
            <a:r>
              <a:rPr lang="en-US" sz="2000" dirty="0" err="1"/>
              <a:t>Herruzo</a:t>
            </a:r>
            <a:r>
              <a:rPr lang="en-US" sz="2000" dirty="0"/>
              <a:t>, 2020)</a:t>
            </a:r>
          </a:p>
          <a:p>
            <a:endParaRPr lang="en-US" dirty="0"/>
          </a:p>
          <a:p>
            <a:endParaRPr lang="en-US" dirty="0"/>
          </a:p>
          <a:p>
            <a:endParaRPr lang="en-US" dirty="0"/>
          </a:p>
        </p:txBody>
      </p:sp>
    </p:spTree>
    <p:extLst>
      <p:ext uri="{BB962C8B-B14F-4D97-AF65-F5344CB8AC3E}">
        <p14:creationId xmlns:p14="http://schemas.microsoft.com/office/powerpoint/2010/main" val="31290732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1772</TotalTime>
  <Words>14965</Words>
  <Application>Microsoft Office PowerPoint</Application>
  <PresentationFormat>Widescreen</PresentationFormat>
  <Paragraphs>3683</Paragraphs>
  <Slides>66</Slides>
  <Notes>63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Calisto MT</vt:lpstr>
      <vt:lpstr>Courier New</vt:lpstr>
      <vt:lpstr>Times New Roman</vt:lpstr>
      <vt:lpstr>Wingdings</vt:lpstr>
      <vt:lpstr>Wingdings 2</vt:lpstr>
      <vt:lpstr>Slate</vt:lpstr>
      <vt:lpstr>Does support serve as a protective factor for children living in areas of Low SES?</vt:lpstr>
      <vt:lpstr>PowerPoint Presentation</vt:lpstr>
      <vt:lpstr>The Public Health Issue </vt:lpstr>
      <vt:lpstr>Poverty and Education</vt:lpstr>
      <vt:lpstr>Academic Performance and Low SES</vt:lpstr>
      <vt:lpstr>Race/Ethnicity and Academic performance</vt:lpstr>
      <vt:lpstr>Crime on Low SES, and Academic Performance</vt:lpstr>
      <vt:lpstr>Food Deserts on Low SES, and Academic Performance</vt:lpstr>
      <vt:lpstr>Support</vt:lpstr>
      <vt:lpstr>California Assessment of Student Performance and Progress Test</vt:lpstr>
      <vt:lpstr>CAASPP California Test Results </vt:lpstr>
      <vt:lpstr>Research Question</vt:lpstr>
      <vt:lpstr>Methods</vt:lpstr>
      <vt:lpstr>Population</vt:lpstr>
      <vt:lpstr>Collection of Data</vt:lpstr>
      <vt:lpstr>Measures </vt:lpstr>
      <vt:lpstr>Support</vt:lpstr>
      <vt:lpstr>Data Analysis </vt:lpstr>
      <vt:lpstr>RESULTS</vt:lpstr>
      <vt:lpstr>Students living outside and inside SBCUSD boundary</vt:lpstr>
      <vt:lpstr>Poverty and English Test Scores</vt:lpstr>
      <vt:lpstr>Poverty and Math Test Scores</vt:lpstr>
      <vt:lpstr>Food Environment</vt:lpstr>
      <vt:lpstr>Food Environment</vt:lpstr>
      <vt:lpstr>Food Environment and English Test Scores</vt:lpstr>
      <vt:lpstr>Food Environment and Math Test Scores</vt:lpstr>
      <vt:lpstr>English Test Scores by 2019 USA Crime Index</vt:lpstr>
      <vt:lpstr>Math Test Scores by 2019 USA Crime Index</vt:lpstr>
      <vt:lpstr>Outside support and English Test Scores</vt:lpstr>
      <vt:lpstr>Outside support and Math Test Scores</vt:lpstr>
      <vt:lpstr>School support and English Test Scores</vt:lpstr>
      <vt:lpstr>School support and Math Test Scores</vt:lpstr>
      <vt:lpstr>Home support and English Test Scores</vt:lpstr>
      <vt:lpstr>Home support and Math Test Scores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vt:lpstr>
      <vt:lpstr>SPATIAL ANALYSIS</vt:lpstr>
      <vt:lpstr>Logistic Regression</vt:lpstr>
      <vt:lpstr>Covariates: Age/Grade and Gender</vt:lpstr>
      <vt:lpstr>Covariates: Low SES and African Americans</vt:lpstr>
      <vt:lpstr>The Power of Support</vt:lpstr>
      <vt:lpstr>The Power of Support in vulnerable populations</vt:lpstr>
      <vt:lpstr>The Lack of Support</vt:lpstr>
      <vt:lpstr>Support on Children’s diet and academic performance</vt:lpstr>
      <vt:lpstr>Limitations </vt:lpstr>
      <vt:lpstr>Conclusion </vt:lpstr>
      <vt:lpstr>Acknowledgements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support serve as a protective factor for children living in areas of Low SES?</dc:title>
  <dc:creator>darelle amores</dc:creator>
  <cp:lastModifiedBy>darelle amores</cp:lastModifiedBy>
  <cp:revision>251</cp:revision>
  <dcterms:created xsi:type="dcterms:W3CDTF">2020-06-04T18:08:17Z</dcterms:created>
  <dcterms:modified xsi:type="dcterms:W3CDTF">2020-06-05T23:43:51Z</dcterms:modified>
</cp:coreProperties>
</file>